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62" r:id="rId2"/>
    <p:sldId id="257" r:id="rId3"/>
    <p:sldId id="264" r:id="rId4"/>
    <p:sldId id="273" r:id="rId5"/>
    <p:sldId id="270" r:id="rId6"/>
    <p:sldId id="280" r:id="rId7"/>
    <p:sldId id="267" r:id="rId8"/>
    <p:sldId id="276" r:id="rId9"/>
    <p:sldId id="277" r:id="rId10"/>
    <p:sldId id="281" r:id="rId11"/>
    <p:sldId id="28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892EDED-9B0C-4BF4-B851-66C6B0877D98}" type="datetimeFigureOut">
              <a:rPr lang="en-US"/>
              <a:pPr>
                <a:defRPr/>
              </a:pPr>
              <a:t>3/8/2015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D7D61AE-7523-4123-9F8C-4F70E631C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9F607-D764-49A6-8FB7-2E0F18B87B24}" type="datetimeFigureOut">
              <a:rPr lang="en-US"/>
              <a:pPr>
                <a:defRPr/>
              </a:pPr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22D09-F7EC-4BAC-A37F-9FF4A3ACD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DF014-AAE0-4149-B55A-A57C165EF4CF}" type="datetimeFigureOut">
              <a:rPr lang="en-US"/>
              <a:pPr>
                <a:defRPr/>
              </a:pPr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DCB4-D78C-4E1E-B102-5B5FBDEE7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43E79-0362-490A-8795-17C808C3664A}" type="datetimeFigureOut">
              <a:rPr lang="en-US"/>
              <a:pPr>
                <a:defRPr/>
              </a:pPr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9F3D2-3B39-4E4D-A58F-87A081863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8CD4C-3233-47D6-A016-89F5C2A63429}" type="datetimeFigureOut">
              <a:rPr lang="en-US"/>
              <a:pPr>
                <a:defRPr/>
              </a:pPr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8C41-F7E8-4EF2-BBDF-E361FE76A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381A-60FE-4B52-B438-28189FF74FB1}" type="datetimeFigureOut">
              <a:rPr lang="en-US"/>
              <a:pPr>
                <a:defRPr/>
              </a:pPr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21512-A7CD-419E-B7EF-77A01FAF6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F1FF3-822B-4794-85E0-49F65D458536}" type="datetimeFigureOut">
              <a:rPr lang="en-US"/>
              <a:pPr>
                <a:defRPr/>
              </a:pPr>
              <a:t>3/8/2015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21381-B7A2-407A-A1A4-F2D898D11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10BDA-8E7E-4337-807E-98DD2CFBCA71}" type="datetimeFigureOut">
              <a:rPr lang="en-US"/>
              <a:pPr>
                <a:defRPr/>
              </a:pPr>
              <a:t>3/8/2015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46110-3A3D-4856-ACF8-588F74B8D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A566D-60BC-48E2-8153-828A1C9537A1}" type="datetimeFigureOut">
              <a:rPr lang="en-US"/>
              <a:pPr>
                <a:defRPr/>
              </a:pPr>
              <a:t>3/8/2015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D6BC5-FBCA-44E0-800E-66EEAE63F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740A-4169-4F53-A1A8-FA99F83B1D56}" type="datetimeFigureOut">
              <a:rPr lang="en-US"/>
              <a:pPr>
                <a:defRPr/>
              </a:pPr>
              <a:t>3/8/2015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23339-9F76-40B9-A6B1-C3FC0218B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C3081-84D9-456C-8BC3-ECB05E4784BA}" type="datetimeFigureOut">
              <a:rPr lang="en-US"/>
              <a:pPr>
                <a:defRPr/>
              </a:pPr>
              <a:t>3/8/2015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50043-4364-4ABB-B817-FCA9FFD63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735A6-FD5A-4F54-986B-6CEB3805C44C}" type="datetimeFigureOut">
              <a:rPr lang="en-US"/>
              <a:pPr>
                <a:defRPr/>
              </a:pPr>
              <a:t>3/8/2015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FB507-D80A-4696-A78C-1973D50C0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030C5EF-894C-480D-A2A4-23222C65E184}" type="datetimeFigureOut">
              <a:rPr lang="en-US"/>
              <a:pPr>
                <a:defRPr/>
              </a:pPr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72B394-501C-4906-9696-2A3C7C295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Business</a:t>
            </a:r>
            <a:br>
              <a:rPr lang="en-US" smtClean="0"/>
            </a:br>
            <a:r>
              <a:rPr lang="en-US" sz="2800" smtClean="0"/>
              <a:t>(</a:t>
            </a:r>
            <a:r>
              <a:rPr lang="en-US" sz="2800" u="sng" smtClean="0"/>
              <a:t>P</a:t>
            </a:r>
            <a:r>
              <a:rPr lang="en-US" sz="2800" smtClean="0"/>
              <a:t>lan, </a:t>
            </a:r>
            <a:r>
              <a:rPr lang="en-US" sz="2800" u="sng" smtClean="0"/>
              <a:t>D</a:t>
            </a:r>
            <a:r>
              <a:rPr lang="en-US" sz="2800" smtClean="0"/>
              <a:t>o, </a:t>
            </a:r>
            <a:r>
              <a:rPr lang="en-US" sz="2800" u="sng" smtClean="0"/>
              <a:t>C</a:t>
            </a:r>
            <a:r>
              <a:rPr lang="en-US" sz="2800" smtClean="0"/>
              <a:t>heck, </a:t>
            </a:r>
            <a:r>
              <a:rPr lang="en-US" sz="2800" u="sng" smtClean="0"/>
              <a:t>A</a:t>
            </a:r>
            <a:r>
              <a:rPr lang="en-US" sz="2800" smtClean="0"/>
              <a:t>ct)</a:t>
            </a:r>
            <a:endParaRPr lang="en-US" smtClean="0"/>
          </a:p>
        </p:txBody>
      </p:sp>
      <p:grpSp>
        <p:nvGrpSpPr>
          <p:cNvPr id="2" name="Group 29"/>
          <p:cNvGrpSpPr/>
          <p:nvPr/>
        </p:nvGrpSpPr>
        <p:grpSpPr>
          <a:xfrm>
            <a:off x="1905000" y="4800600"/>
            <a:ext cx="5067300" cy="879475"/>
            <a:chOff x="1905000" y="4800600"/>
            <a:chExt cx="5067300" cy="879475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6" name="Rectangle 15"/>
            <p:cNvSpPr/>
            <p:nvPr/>
          </p:nvSpPr>
          <p:spPr>
            <a:xfrm>
              <a:off x="24765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192463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90842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597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341938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0579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4" name="Straight Connector 23"/>
            <p:cNvCxnSpPr>
              <a:endCxn id="16" idx="1"/>
            </p:cNvCxnSpPr>
            <p:nvPr/>
          </p:nvCxnSpPr>
          <p:spPr>
            <a:xfrm>
              <a:off x="1905000" y="5029200"/>
              <a:ext cx="5715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6" idx="3"/>
              <a:endCxn id="17" idx="1"/>
            </p:cNvCxnSpPr>
            <p:nvPr/>
          </p:nvCxnSpPr>
          <p:spPr>
            <a:xfrm>
              <a:off x="2971800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7" idx="3"/>
              <a:endCxn id="18" idx="1"/>
            </p:cNvCxnSpPr>
            <p:nvPr/>
          </p:nvCxnSpPr>
          <p:spPr>
            <a:xfrm>
              <a:off x="3687763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8" idx="3"/>
              <a:endCxn id="19" idx="1"/>
            </p:cNvCxnSpPr>
            <p:nvPr/>
          </p:nvCxnSpPr>
          <p:spPr>
            <a:xfrm>
              <a:off x="4403725" y="5029200"/>
              <a:ext cx="2222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9" idx="3"/>
              <a:endCxn id="20" idx="1"/>
            </p:cNvCxnSpPr>
            <p:nvPr/>
          </p:nvCxnSpPr>
          <p:spPr>
            <a:xfrm>
              <a:off x="5121275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0" idx="3"/>
              <a:endCxn id="21" idx="1"/>
            </p:cNvCxnSpPr>
            <p:nvPr/>
          </p:nvCxnSpPr>
          <p:spPr>
            <a:xfrm>
              <a:off x="5837238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1" idx="3"/>
            </p:cNvCxnSpPr>
            <p:nvPr/>
          </p:nvCxnSpPr>
          <p:spPr>
            <a:xfrm>
              <a:off x="6553200" y="5029200"/>
              <a:ext cx="4191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00" name="TextBox 37"/>
            <p:cNvSpPr txBox="1">
              <a:spLocks noChangeArrowheads="1"/>
            </p:cNvSpPr>
            <p:nvPr/>
          </p:nvSpPr>
          <p:spPr bwMode="auto">
            <a:xfrm>
              <a:off x="4022725" y="5372100"/>
              <a:ext cx="10064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b="1">
                  <a:latin typeface="Calibri" pitchFamily="34" charset="0"/>
                </a:rPr>
                <a:t>Production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0" y="6581775"/>
            <a:ext cx="20351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© 2007 Failsafe Network, Inc.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60900" y="6581775"/>
            <a:ext cx="44831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Permission to use is granted when using  in LCA stakeholder meetings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something goes wrong….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19075" y="1295400"/>
            <a:ext cx="2600325" cy="2462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/>
              <a:t>Personal Latent Causes: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What is it about the way </a:t>
            </a:r>
            <a:r>
              <a:rPr lang="en-US" sz="1400" u="sng" dirty="0"/>
              <a:t>I am</a:t>
            </a:r>
            <a:r>
              <a:rPr lang="en-US" sz="1400" dirty="0"/>
              <a:t> that influenced the human causes?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Answered individually, one-by-one.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Bullet-style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Present tense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Generic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Prefaced with the word “I…”</a:t>
            </a:r>
          </a:p>
        </p:txBody>
      </p:sp>
      <p:grpSp>
        <p:nvGrpSpPr>
          <p:cNvPr id="2" name="Group 81"/>
          <p:cNvGrpSpPr/>
          <p:nvPr/>
        </p:nvGrpSpPr>
        <p:grpSpPr>
          <a:xfrm>
            <a:off x="1905000" y="4800600"/>
            <a:ext cx="5067300" cy="879475"/>
            <a:chOff x="1905000" y="4800600"/>
            <a:chExt cx="5067300" cy="879475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84" name="Rectangle 83"/>
            <p:cNvSpPr/>
            <p:nvPr/>
          </p:nvSpPr>
          <p:spPr>
            <a:xfrm>
              <a:off x="24765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192463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90842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62597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341938" y="4800600"/>
              <a:ext cx="495300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579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90" name="Straight Connector 89"/>
            <p:cNvCxnSpPr>
              <a:endCxn id="84" idx="1"/>
            </p:cNvCxnSpPr>
            <p:nvPr/>
          </p:nvCxnSpPr>
          <p:spPr>
            <a:xfrm>
              <a:off x="1905000" y="5029200"/>
              <a:ext cx="5715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4" idx="3"/>
              <a:endCxn id="85" idx="1"/>
            </p:cNvCxnSpPr>
            <p:nvPr/>
          </p:nvCxnSpPr>
          <p:spPr>
            <a:xfrm>
              <a:off x="2971800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85" idx="3"/>
              <a:endCxn id="86" idx="1"/>
            </p:cNvCxnSpPr>
            <p:nvPr/>
          </p:nvCxnSpPr>
          <p:spPr>
            <a:xfrm>
              <a:off x="3687763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6" idx="3"/>
              <a:endCxn id="87" idx="1"/>
            </p:cNvCxnSpPr>
            <p:nvPr/>
          </p:nvCxnSpPr>
          <p:spPr>
            <a:xfrm>
              <a:off x="4403725" y="5029200"/>
              <a:ext cx="2222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87" idx="3"/>
              <a:endCxn id="88" idx="1"/>
            </p:cNvCxnSpPr>
            <p:nvPr/>
          </p:nvCxnSpPr>
          <p:spPr>
            <a:xfrm>
              <a:off x="5121275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88" idx="3"/>
              <a:endCxn id="89" idx="1"/>
            </p:cNvCxnSpPr>
            <p:nvPr/>
          </p:nvCxnSpPr>
          <p:spPr>
            <a:xfrm>
              <a:off x="5837238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89" idx="3"/>
            </p:cNvCxnSpPr>
            <p:nvPr/>
          </p:nvCxnSpPr>
          <p:spPr>
            <a:xfrm>
              <a:off x="6553200" y="5029200"/>
              <a:ext cx="4191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37"/>
            <p:cNvSpPr txBox="1">
              <a:spLocks noChangeArrowheads="1"/>
            </p:cNvSpPr>
            <p:nvPr/>
          </p:nvSpPr>
          <p:spPr bwMode="auto">
            <a:xfrm>
              <a:off x="4022725" y="5372100"/>
              <a:ext cx="10064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b="1">
                  <a:latin typeface="Calibri" pitchFamily="34" charset="0"/>
                </a:rPr>
                <a:t>Production</a:t>
              </a:r>
            </a:p>
          </p:txBody>
        </p:sp>
      </p:grpSp>
      <p:cxnSp>
        <p:nvCxnSpPr>
          <p:cNvPr id="99" name="Straight Arrow Connector 98"/>
          <p:cNvCxnSpPr>
            <a:stCxn id="108" idx="0"/>
          </p:cNvCxnSpPr>
          <p:nvPr/>
        </p:nvCxnSpPr>
        <p:spPr>
          <a:xfrm rot="16200000" flipH="1">
            <a:off x="3695700" y="3200400"/>
            <a:ext cx="1028700" cy="38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/>
          <p:nvPr/>
        </p:nvSpPr>
        <p:spPr>
          <a:xfrm rot="10800000">
            <a:off x="3743325" y="2819400"/>
            <a:ext cx="381000" cy="381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Oval 104"/>
          <p:cNvSpPr/>
          <p:nvPr/>
        </p:nvSpPr>
        <p:spPr>
          <a:xfrm rot="10800000">
            <a:off x="4291013" y="2819400"/>
            <a:ext cx="381000" cy="381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Oval 105"/>
          <p:cNvSpPr/>
          <p:nvPr/>
        </p:nvSpPr>
        <p:spPr>
          <a:xfrm rot="10800000">
            <a:off x="4838700" y="2819400"/>
            <a:ext cx="381000" cy="381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Oval 106"/>
          <p:cNvSpPr/>
          <p:nvPr/>
        </p:nvSpPr>
        <p:spPr>
          <a:xfrm rot="10800000">
            <a:off x="4572000" y="2324100"/>
            <a:ext cx="381000" cy="381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/>
          <p:nvPr/>
        </p:nvSpPr>
        <p:spPr>
          <a:xfrm rot="10800000">
            <a:off x="4000500" y="2324100"/>
            <a:ext cx="381000" cy="381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Oval 108"/>
          <p:cNvSpPr/>
          <p:nvPr/>
        </p:nvSpPr>
        <p:spPr>
          <a:xfrm rot="10800000">
            <a:off x="4267200" y="1866900"/>
            <a:ext cx="381000" cy="381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0" name="Straight Arrow Connector 109"/>
          <p:cNvCxnSpPr>
            <a:stCxn id="109" idx="7"/>
            <a:endCxn id="108" idx="4"/>
          </p:cNvCxnSpPr>
          <p:nvPr/>
        </p:nvCxnSpPr>
        <p:spPr>
          <a:xfrm rot="5400000">
            <a:off x="4191001" y="2192337"/>
            <a:ext cx="131762" cy="13176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105" idx="4"/>
            <a:endCxn id="109" idx="0"/>
          </p:cNvCxnSpPr>
          <p:nvPr/>
        </p:nvCxnSpPr>
        <p:spPr>
          <a:xfrm rot="16200000" flipV="1">
            <a:off x="4183857" y="2521743"/>
            <a:ext cx="571500" cy="2381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107" idx="1"/>
            <a:endCxn id="106" idx="4"/>
          </p:cNvCxnSpPr>
          <p:nvPr/>
        </p:nvCxnSpPr>
        <p:spPr>
          <a:xfrm rot="16200000" flipH="1">
            <a:off x="4878388" y="2668588"/>
            <a:ext cx="169862" cy="1317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09" idx="1"/>
            <a:endCxn id="107" idx="4"/>
          </p:cNvCxnSpPr>
          <p:nvPr/>
        </p:nvCxnSpPr>
        <p:spPr>
          <a:xfrm rot="16200000" flipH="1">
            <a:off x="4611688" y="2173288"/>
            <a:ext cx="131762" cy="1698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8" idx="0"/>
            <a:endCxn id="105" idx="5"/>
          </p:cNvCxnSpPr>
          <p:nvPr/>
        </p:nvCxnSpPr>
        <p:spPr>
          <a:xfrm rot="16200000" flipH="1">
            <a:off x="4183856" y="2712244"/>
            <a:ext cx="169863" cy="1555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06" idx="6"/>
            <a:endCxn id="105" idx="2"/>
          </p:cNvCxnSpPr>
          <p:nvPr/>
        </p:nvCxnSpPr>
        <p:spPr>
          <a:xfrm rot="10800000">
            <a:off x="4672013" y="3009900"/>
            <a:ext cx="166687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08" idx="7"/>
            <a:endCxn id="104" idx="4"/>
          </p:cNvCxnSpPr>
          <p:nvPr/>
        </p:nvCxnSpPr>
        <p:spPr>
          <a:xfrm rot="5400000">
            <a:off x="3910013" y="2673350"/>
            <a:ext cx="169862" cy="1222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106" idx="0"/>
          </p:cNvCxnSpPr>
          <p:nvPr/>
        </p:nvCxnSpPr>
        <p:spPr>
          <a:xfrm rot="5400000">
            <a:off x="4381500" y="3086100"/>
            <a:ext cx="533400" cy="762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104" idx="0"/>
          </p:cNvCxnSpPr>
          <p:nvPr/>
        </p:nvCxnSpPr>
        <p:spPr>
          <a:xfrm rot="5400000">
            <a:off x="3548063" y="3348037"/>
            <a:ext cx="533400" cy="2381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105" idx="1"/>
          </p:cNvCxnSpPr>
          <p:nvPr/>
        </p:nvCxnSpPr>
        <p:spPr>
          <a:xfrm rot="16200000" flipH="1">
            <a:off x="4394994" y="3366294"/>
            <a:ext cx="588962" cy="1460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l 116"/>
          <p:cNvSpPr/>
          <p:nvPr/>
        </p:nvSpPr>
        <p:spPr>
          <a:xfrm rot="10800000">
            <a:off x="51054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Oval 117"/>
          <p:cNvSpPr/>
          <p:nvPr/>
        </p:nvSpPr>
        <p:spPr>
          <a:xfrm rot="10800000">
            <a:off x="45720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Oval 118"/>
          <p:cNvSpPr/>
          <p:nvPr/>
        </p:nvSpPr>
        <p:spPr>
          <a:xfrm rot="10800000">
            <a:off x="40386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Oval 119"/>
          <p:cNvSpPr/>
          <p:nvPr/>
        </p:nvSpPr>
        <p:spPr>
          <a:xfrm rot="10800000">
            <a:off x="35052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" name="Right Brace 121"/>
          <p:cNvSpPr/>
          <p:nvPr/>
        </p:nvSpPr>
        <p:spPr>
          <a:xfrm flipH="1">
            <a:off x="2933700" y="1638300"/>
            <a:ext cx="495300" cy="24765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91" name="TextBox 39"/>
          <p:cNvSpPr txBox="1">
            <a:spLocks noChangeArrowheads="1"/>
          </p:cNvSpPr>
          <p:nvPr/>
        </p:nvSpPr>
        <p:spPr bwMode="auto">
          <a:xfrm>
            <a:off x="5335588" y="2400300"/>
            <a:ext cx="11906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Manage</a:t>
            </a:r>
          </a:p>
          <a:p>
            <a:pPr algn="ctr"/>
            <a:r>
              <a:rPr lang="en-US" sz="1400" b="1">
                <a:latin typeface="Calibri" pitchFamily="34" charset="0"/>
              </a:rPr>
              <a:t>(Plan, Check) </a:t>
            </a:r>
          </a:p>
          <a:p>
            <a:pPr algn="ctr"/>
            <a:endParaRPr lang="en-US" sz="1400" b="1">
              <a:latin typeface="Calibri" pitchFamily="34" charset="0"/>
            </a:endParaRPr>
          </a:p>
        </p:txBody>
      </p:sp>
      <p:sp>
        <p:nvSpPr>
          <p:cNvPr id="11292" name="TextBox 38"/>
          <p:cNvSpPr txBox="1">
            <a:spLocks noChangeArrowheads="1"/>
          </p:cNvSpPr>
          <p:nvPr/>
        </p:nvSpPr>
        <p:spPr bwMode="auto">
          <a:xfrm>
            <a:off x="285750" y="3771900"/>
            <a:ext cx="2914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Design/Construct/Operate/Maintain</a:t>
            </a:r>
          </a:p>
          <a:p>
            <a:pPr algn="ctr"/>
            <a:r>
              <a:rPr lang="en-US" sz="1400" b="1">
                <a:latin typeface="Calibri" pitchFamily="34" charset="0"/>
              </a:rPr>
              <a:t>(Do, Act)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0" y="6581775"/>
            <a:ext cx="20351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© 2007 Failsafe Network, Inc.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660900" y="6581775"/>
            <a:ext cx="44831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Permission to use is granted when using  in LCA stakeholder meetings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8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5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2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9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6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3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0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7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1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74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500"/>
                            </p:stCondLst>
                            <p:childTnLst>
                              <p:par>
                                <p:cTn id="76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8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81" dur="25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7" grpId="0" animBg="1"/>
      <p:bldP spid="118" grpId="0" animBg="1"/>
      <p:bldP spid="119" grpId="0" animBg="1"/>
      <p:bldP spid="120" grpId="0" animBg="1"/>
      <p:bldP spid="1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something goes wrong….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305550" y="1219200"/>
            <a:ext cx="2446338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dirty="0"/>
              <a:t>4.  Personal Latent Causes: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What is it about the way </a:t>
            </a:r>
            <a:r>
              <a:rPr lang="en-US" sz="1200" u="sng" dirty="0"/>
              <a:t>I am</a:t>
            </a:r>
            <a:r>
              <a:rPr lang="en-US" sz="1200" dirty="0"/>
              <a:t> that influenced the human causes?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Answered </a:t>
            </a:r>
            <a:r>
              <a:rPr lang="en-US" sz="1200" u="sng" dirty="0"/>
              <a:t>individually</a:t>
            </a:r>
            <a:r>
              <a:rPr lang="en-US" sz="1200" dirty="0"/>
              <a:t>, one-by-one.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Bullet-style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Present tense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Generic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Prefaced with the word “I…”</a:t>
            </a:r>
          </a:p>
        </p:txBody>
      </p:sp>
      <p:grpSp>
        <p:nvGrpSpPr>
          <p:cNvPr id="2" name="Group 81"/>
          <p:cNvGrpSpPr/>
          <p:nvPr/>
        </p:nvGrpSpPr>
        <p:grpSpPr>
          <a:xfrm>
            <a:off x="1905000" y="4800600"/>
            <a:ext cx="5067300" cy="879475"/>
            <a:chOff x="1905000" y="4800600"/>
            <a:chExt cx="5067300" cy="879475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84" name="Rectangle 83"/>
            <p:cNvSpPr/>
            <p:nvPr/>
          </p:nvSpPr>
          <p:spPr>
            <a:xfrm>
              <a:off x="24765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192463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90842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62597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341938" y="4800600"/>
              <a:ext cx="495300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579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90" name="Straight Connector 89"/>
            <p:cNvCxnSpPr>
              <a:endCxn id="84" idx="1"/>
            </p:cNvCxnSpPr>
            <p:nvPr/>
          </p:nvCxnSpPr>
          <p:spPr>
            <a:xfrm>
              <a:off x="1905000" y="5029200"/>
              <a:ext cx="5715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4" idx="3"/>
              <a:endCxn id="85" idx="1"/>
            </p:cNvCxnSpPr>
            <p:nvPr/>
          </p:nvCxnSpPr>
          <p:spPr>
            <a:xfrm>
              <a:off x="2971800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85" idx="3"/>
              <a:endCxn id="86" idx="1"/>
            </p:cNvCxnSpPr>
            <p:nvPr/>
          </p:nvCxnSpPr>
          <p:spPr>
            <a:xfrm>
              <a:off x="3687763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6" idx="3"/>
              <a:endCxn id="87" idx="1"/>
            </p:cNvCxnSpPr>
            <p:nvPr/>
          </p:nvCxnSpPr>
          <p:spPr>
            <a:xfrm>
              <a:off x="4403725" y="5029200"/>
              <a:ext cx="2222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87" idx="3"/>
              <a:endCxn id="88" idx="1"/>
            </p:cNvCxnSpPr>
            <p:nvPr/>
          </p:nvCxnSpPr>
          <p:spPr>
            <a:xfrm>
              <a:off x="5121275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88" idx="3"/>
              <a:endCxn id="89" idx="1"/>
            </p:cNvCxnSpPr>
            <p:nvPr/>
          </p:nvCxnSpPr>
          <p:spPr>
            <a:xfrm>
              <a:off x="5837238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89" idx="3"/>
            </p:cNvCxnSpPr>
            <p:nvPr/>
          </p:nvCxnSpPr>
          <p:spPr>
            <a:xfrm>
              <a:off x="6553200" y="5029200"/>
              <a:ext cx="4191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37"/>
            <p:cNvSpPr txBox="1">
              <a:spLocks noChangeArrowheads="1"/>
            </p:cNvSpPr>
            <p:nvPr/>
          </p:nvSpPr>
          <p:spPr bwMode="auto">
            <a:xfrm>
              <a:off x="4022725" y="5372100"/>
              <a:ext cx="10064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b="1">
                  <a:latin typeface="Calibri" pitchFamily="34" charset="0"/>
                </a:rPr>
                <a:t>Production</a:t>
              </a:r>
            </a:p>
          </p:txBody>
        </p:sp>
      </p:grpSp>
      <p:cxnSp>
        <p:nvCxnSpPr>
          <p:cNvPr id="99" name="Straight Arrow Connector 98"/>
          <p:cNvCxnSpPr>
            <a:stCxn id="108" idx="0"/>
          </p:cNvCxnSpPr>
          <p:nvPr/>
        </p:nvCxnSpPr>
        <p:spPr>
          <a:xfrm rot="16200000" flipH="1">
            <a:off x="3695700" y="3200400"/>
            <a:ext cx="1028700" cy="38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/>
          <p:nvPr/>
        </p:nvSpPr>
        <p:spPr>
          <a:xfrm rot="10800000">
            <a:off x="3743325" y="2819400"/>
            <a:ext cx="381000" cy="381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Oval 104"/>
          <p:cNvSpPr/>
          <p:nvPr/>
        </p:nvSpPr>
        <p:spPr>
          <a:xfrm rot="10800000">
            <a:off x="4291013" y="2819400"/>
            <a:ext cx="381000" cy="381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Oval 105"/>
          <p:cNvSpPr/>
          <p:nvPr/>
        </p:nvSpPr>
        <p:spPr>
          <a:xfrm rot="10800000">
            <a:off x="4838700" y="2819400"/>
            <a:ext cx="381000" cy="381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Oval 106"/>
          <p:cNvSpPr/>
          <p:nvPr/>
        </p:nvSpPr>
        <p:spPr>
          <a:xfrm rot="10800000">
            <a:off x="4572000" y="2324100"/>
            <a:ext cx="381000" cy="381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Oval 107"/>
          <p:cNvSpPr/>
          <p:nvPr/>
        </p:nvSpPr>
        <p:spPr>
          <a:xfrm rot="10800000">
            <a:off x="4000500" y="2324100"/>
            <a:ext cx="381000" cy="381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Oval 108"/>
          <p:cNvSpPr/>
          <p:nvPr/>
        </p:nvSpPr>
        <p:spPr>
          <a:xfrm rot="10800000">
            <a:off x="4267200" y="1866900"/>
            <a:ext cx="381000" cy="381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0" name="Straight Arrow Connector 109"/>
          <p:cNvCxnSpPr>
            <a:stCxn id="109" idx="7"/>
            <a:endCxn id="108" idx="4"/>
          </p:cNvCxnSpPr>
          <p:nvPr/>
        </p:nvCxnSpPr>
        <p:spPr>
          <a:xfrm rot="5400000">
            <a:off x="4191001" y="2192337"/>
            <a:ext cx="131762" cy="13176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105" idx="4"/>
            <a:endCxn id="109" idx="0"/>
          </p:cNvCxnSpPr>
          <p:nvPr/>
        </p:nvCxnSpPr>
        <p:spPr>
          <a:xfrm rot="16200000" flipV="1">
            <a:off x="4183857" y="2521743"/>
            <a:ext cx="571500" cy="2381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107" idx="1"/>
            <a:endCxn id="106" idx="4"/>
          </p:cNvCxnSpPr>
          <p:nvPr/>
        </p:nvCxnSpPr>
        <p:spPr>
          <a:xfrm rot="16200000" flipH="1">
            <a:off x="4878388" y="2668588"/>
            <a:ext cx="169862" cy="1317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09" idx="1"/>
            <a:endCxn id="107" idx="4"/>
          </p:cNvCxnSpPr>
          <p:nvPr/>
        </p:nvCxnSpPr>
        <p:spPr>
          <a:xfrm rot="16200000" flipH="1">
            <a:off x="4611688" y="2173288"/>
            <a:ext cx="131762" cy="1698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8" idx="0"/>
            <a:endCxn id="105" idx="5"/>
          </p:cNvCxnSpPr>
          <p:nvPr/>
        </p:nvCxnSpPr>
        <p:spPr>
          <a:xfrm rot="16200000" flipH="1">
            <a:off x="4183856" y="2712244"/>
            <a:ext cx="169863" cy="1555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06" idx="6"/>
            <a:endCxn id="105" idx="2"/>
          </p:cNvCxnSpPr>
          <p:nvPr/>
        </p:nvCxnSpPr>
        <p:spPr>
          <a:xfrm rot="10800000">
            <a:off x="4672013" y="3009900"/>
            <a:ext cx="166687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08" idx="7"/>
            <a:endCxn id="104" idx="4"/>
          </p:cNvCxnSpPr>
          <p:nvPr/>
        </p:nvCxnSpPr>
        <p:spPr>
          <a:xfrm rot="5400000">
            <a:off x="3910013" y="2673350"/>
            <a:ext cx="169862" cy="1222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106" idx="0"/>
          </p:cNvCxnSpPr>
          <p:nvPr/>
        </p:nvCxnSpPr>
        <p:spPr>
          <a:xfrm rot="5400000">
            <a:off x="4381500" y="3086100"/>
            <a:ext cx="533400" cy="762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104" idx="0"/>
          </p:cNvCxnSpPr>
          <p:nvPr/>
        </p:nvCxnSpPr>
        <p:spPr>
          <a:xfrm rot="5400000">
            <a:off x="3548063" y="3348037"/>
            <a:ext cx="533400" cy="2381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105" idx="1"/>
          </p:cNvCxnSpPr>
          <p:nvPr/>
        </p:nvCxnSpPr>
        <p:spPr>
          <a:xfrm rot="16200000" flipH="1">
            <a:off x="4394994" y="3366294"/>
            <a:ext cx="588962" cy="1460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l 116"/>
          <p:cNvSpPr/>
          <p:nvPr/>
        </p:nvSpPr>
        <p:spPr>
          <a:xfrm rot="10800000">
            <a:off x="51054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Oval 117"/>
          <p:cNvSpPr/>
          <p:nvPr/>
        </p:nvSpPr>
        <p:spPr>
          <a:xfrm rot="10800000">
            <a:off x="45720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Oval 118"/>
          <p:cNvSpPr/>
          <p:nvPr/>
        </p:nvSpPr>
        <p:spPr>
          <a:xfrm rot="10800000">
            <a:off x="40386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Oval 119"/>
          <p:cNvSpPr/>
          <p:nvPr/>
        </p:nvSpPr>
        <p:spPr>
          <a:xfrm rot="10800000">
            <a:off x="35052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" name="Right Brace 121"/>
          <p:cNvSpPr/>
          <p:nvPr/>
        </p:nvSpPr>
        <p:spPr>
          <a:xfrm flipH="1">
            <a:off x="2819400" y="1638300"/>
            <a:ext cx="495300" cy="2476500"/>
          </a:xfrm>
          <a:prstGeom prst="rightBrace">
            <a:avLst>
              <a:gd name="adj1" fmla="val 8333"/>
              <a:gd name="adj2" fmla="val 2961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315" name="TextBox 39"/>
          <p:cNvSpPr txBox="1">
            <a:spLocks noChangeArrowheads="1"/>
          </p:cNvSpPr>
          <p:nvPr/>
        </p:nvSpPr>
        <p:spPr bwMode="auto">
          <a:xfrm>
            <a:off x="4686300" y="1700213"/>
            <a:ext cx="119062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Manage</a:t>
            </a:r>
          </a:p>
          <a:p>
            <a:pPr algn="ctr"/>
            <a:r>
              <a:rPr lang="en-US" sz="1400" b="1">
                <a:latin typeface="Calibri" pitchFamily="34" charset="0"/>
              </a:rPr>
              <a:t>(Plan, Check) </a:t>
            </a:r>
          </a:p>
          <a:p>
            <a:pPr algn="ctr"/>
            <a:endParaRPr lang="en-US" sz="1400" b="1">
              <a:latin typeface="Calibri" pitchFamily="34" charset="0"/>
            </a:endParaRPr>
          </a:p>
        </p:txBody>
      </p:sp>
      <p:sp>
        <p:nvSpPr>
          <p:cNvPr id="12316" name="TextBox 38"/>
          <p:cNvSpPr txBox="1">
            <a:spLocks noChangeArrowheads="1"/>
          </p:cNvSpPr>
          <p:nvPr/>
        </p:nvSpPr>
        <p:spPr bwMode="auto">
          <a:xfrm>
            <a:off x="5837238" y="3733800"/>
            <a:ext cx="2914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Design/Construct/Operate/Maintain</a:t>
            </a:r>
          </a:p>
          <a:p>
            <a:pPr algn="ctr"/>
            <a:r>
              <a:rPr lang="en-US" sz="1400" b="1">
                <a:latin typeface="Calibri" pitchFamily="34" charset="0"/>
              </a:rPr>
              <a:t>(Do, Act)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72200" y="5283200"/>
            <a:ext cx="2933700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dirty="0"/>
              <a:t>1.  Physical Causes</a:t>
            </a:r>
          </a:p>
          <a:p>
            <a:pPr marL="177800" indent="-177800">
              <a:defRPr/>
            </a:pPr>
            <a:r>
              <a:rPr lang="en-US" sz="1200" dirty="0"/>
              <a:t>What were the </a:t>
            </a:r>
            <a:r>
              <a:rPr lang="en-US" sz="1200" u="sng" dirty="0"/>
              <a:t>physics</a:t>
            </a:r>
            <a:r>
              <a:rPr lang="en-US" sz="1200" dirty="0"/>
              <a:t> of the incident, or</a:t>
            </a:r>
          </a:p>
          <a:p>
            <a:pPr marL="177800" indent="-177800">
              <a:defRPr/>
            </a:pPr>
            <a:r>
              <a:rPr lang="en-US" sz="1200" u="sng" dirty="0"/>
              <a:t>How</a:t>
            </a:r>
            <a:r>
              <a:rPr lang="en-US" sz="1200" dirty="0"/>
              <a:t> did the incident occur?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Short paragraph, with complete sentences.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Past tense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Specific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8100" y="3586163"/>
            <a:ext cx="2171700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dirty="0"/>
              <a:t>2.  Human Causes: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Who did what wrong?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u="sng" dirty="0"/>
              <a:t>Acts</a:t>
            </a:r>
            <a:r>
              <a:rPr lang="en-US" sz="1200" dirty="0"/>
              <a:t> of commission or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u="sng" dirty="0"/>
              <a:t>acts</a:t>
            </a:r>
            <a:r>
              <a:rPr lang="en-US" sz="1200" dirty="0"/>
              <a:t> of omission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u="sng" dirty="0"/>
              <a:t>to the equipment or process.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Bullet-style – one bullet for each Human Cause.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Past tense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Specific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2400" y="1181100"/>
            <a:ext cx="2476500" cy="212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dirty="0"/>
              <a:t>3.  Organizational Latent Causes: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What is it about the way </a:t>
            </a:r>
            <a:r>
              <a:rPr lang="en-US" sz="1200" u="sng" dirty="0"/>
              <a:t>we</a:t>
            </a:r>
            <a:r>
              <a:rPr lang="en-US" sz="1200" dirty="0"/>
              <a:t> are that influenced the human causes?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Answered </a:t>
            </a:r>
            <a:r>
              <a:rPr lang="en-US" sz="1200" u="sng" dirty="0"/>
              <a:t>as a group</a:t>
            </a:r>
            <a:r>
              <a:rPr lang="en-US" sz="1200" dirty="0"/>
              <a:t>.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Bullet-style.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Present tense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Generic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200" dirty="0"/>
              <a:t>Prefaced with the word “We…..”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rot="5400000">
            <a:off x="2771776" y="4011612"/>
            <a:ext cx="741362" cy="8366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H="1">
            <a:off x="4697413" y="3192463"/>
            <a:ext cx="741362" cy="24749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6200000" flipH="1">
            <a:off x="4475163" y="4402137"/>
            <a:ext cx="685800" cy="1111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6200000" flipH="1">
            <a:off x="5099844" y="4310856"/>
            <a:ext cx="685800" cy="2936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>
            <a:off x="3849688" y="4421187"/>
            <a:ext cx="685800" cy="730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Bent Arrow 54"/>
          <p:cNvSpPr/>
          <p:nvPr/>
        </p:nvSpPr>
        <p:spPr>
          <a:xfrm rot="16200000">
            <a:off x="2842419" y="3405981"/>
            <a:ext cx="876300" cy="5113338"/>
          </a:xfrm>
          <a:prstGeom prst="bentArrow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Up Arrow 56"/>
          <p:cNvSpPr/>
          <p:nvPr/>
        </p:nvSpPr>
        <p:spPr>
          <a:xfrm>
            <a:off x="723900" y="3124200"/>
            <a:ext cx="457200" cy="398463"/>
          </a:xfrm>
          <a:prstGeom prst="upArrow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Right Arrow 57"/>
          <p:cNvSpPr/>
          <p:nvPr/>
        </p:nvSpPr>
        <p:spPr>
          <a:xfrm>
            <a:off x="2362200" y="1181100"/>
            <a:ext cx="3829050" cy="419100"/>
          </a:xfrm>
          <a:prstGeom prst="rightArrow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0" y="6581775"/>
            <a:ext cx="20351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© 2007 Failsafe Network, Inc.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660900" y="6581775"/>
            <a:ext cx="44831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Permission to use is granted when using  in LCA stakeholder meetings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 rot="10800000">
            <a:off x="51054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 rot="10800000">
            <a:off x="45720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 rot="10800000">
            <a:off x="40386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 rot="10800000">
            <a:off x="35052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8" name="TextBox 38"/>
          <p:cNvSpPr txBox="1">
            <a:spLocks noChangeArrowheads="1"/>
          </p:cNvSpPr>
          <p:nvPr/>
        </p:nvSpPr>
        <p:spPr bwMode="auto">
          <a:xfrm>
            <a:off x="285750" y="3771900"/>
            <a:ext cx="2914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Design/Construct/Operate/Maintain</a:t>
            </a:r>
          </a:p>
          <a:p>
            <a:pPr algn="ctr"/>
            <a:r>
              <a:rPr lang="en-US" sz="1400" b="1">
                <a:latin typeface="Calibri" pitchFamily="34" charset="0"/>
              </a:rPr>
              <a:t>(Do, Act)</a:t>
            </a:r>
          </a:p>
        </p:txBody>
      </p:sp>
      <p:cxnSp>
        <p:nvCxnSpPr>
          <p:cNvPr id="36" name="Straight Arrow Connector 35"/>
          <p:cNvCxnSpPr>
            <a:stCxn id="7" idx="7"/>
          </p:cNvCxnSpPr>
          <p:nvPr/>
        </p:nvCxnSpPr>
        <p:spPr>
          <a:xfrm rot="5400000">
            <a:off x="2771776" y="4011612"/>
            <a:ext cx="741362" cy="8366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7" idx="1"/>
          </p:cNvCxnSpPr>
          <p:nvPr/>
        </p:nvCxnSpPr>
        <p:spPr>
          <a:xfrm rot="16200000" flipH="1">
            <a:off x="4697413" y="3192463"/>
            <a:ext cx="741362" cy="2474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5" idx="0"/>
          </p:cNvCxnSpPr>
          <p:nvPr/>
        </p:nvCxnSpPr>
        <p:spPr>
          <a:xfrm rot="16200000" flipH="1">
            <a:off x="4475163" y="4402137"/>
            <a:ext cx="685800" cy="111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" idx="0"/>
          </p:cNvCxnSpPr>
          <p:nvPr/>
        </p:nvCxnSpPr>
        <p:spPr>
          <a:xfrm rot="16200000" flipH="1">
            <a:off x="5099844" y="4310856"/>
            <a:ext cx="685800" cy="293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6" idx="0"/>
          </p:cNvCxnSpPr>
          <p:nvPr/>
        </p:nvCxnSpPr>
        <p:spPr>
          <a:xfrm rot="5400000">
            <a:off x="3849688" y="4421187"/>
            <a:ext cx="685800" cy="73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9"/>
          <p:cNvGrpSpPr/>
          <p:nvPr/>
        </p:nvGrpSpPr>
        <p:grpSpPr>
          <a:xfrm>
            <a:off x="1905000" y="4800600"/>
            <a:ext cx="5067300" cy="879475"/>
            <a:chOff x="1905000" y="4800600"/>
            <a:chExt cx="5067300" cy="879475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41" name="Rectangle 40"/>
            <p:cNvSpPr/>
            <p:nvPr/>
          </p:nvSpPr>
          <p:spPr>
            <a:xfrm>
              <a:off x="24765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192463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90842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62597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341938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0579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50" name="Straight Connector 49"/>
            <p:cNvCxnSpPr>
              <a:endCxn id="41" idx="1"/>
            </p:cNvCxnSpPr>
            <p:nvPr/>
          </p:nvCxnSpPr>
          <p:spPr>
            <a:xfrm>
              <a:off x="1905000" y="5029200"/>
              <a:ext cx="5715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41" idx="3"/>
              <a:endCxn id="42" idx="1"/>
            </p:cNvCxnSpPr>
            <p:nvPr/>
          </p:nvCxnSpPr>
          <p:spPr>
            <a:xfrm>
              <a:off x="2971800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42" idx="3"/>
              <a:endCxn id="44" idx="1"/>
            </p:cNvCxnSpPr>
            <p:nvPr/>
          </p:nvCxnSpPr>
          <p:spPr>
            <a:xfrm>
              <a:off x="3687763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44" idx="3"/>
              <a:endCxn id="45" idx="1"/>
            </p:cNvCxnSpPr>
            <p:nvPr/>
          </p:nvCxnSpPr>
          <p:spPr>
            <a:xfrm>
              <a:off x="4403725" y="5029200"/>
              <a:ext cx="2222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45" idx="3"/>
              <a:endCxn id="47" idx="1"/>
            </p:cNvCxnSpPr>
            <p:nvPr/>
          </p:nvCxnSpPr>
          <p:spPr>
            <a:xfrm>
              <a:off x="5121275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47" idx="3"/>
              <a:endCxn id="49" idx="1"/>
            </p:cNvCxnSpPr>
            <p:nvPr/>
          </p:nvCxnSpPr>
          <p:spPr>
            <a:xfrm>
              <a:off x="5837238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49" idx="3"/>
            </p:cNvCxnSpPr>
            <p:nvPr/>
          </p:nvCxnSpPr>
          <p:spPr>
            <a:xfrm>
              <a:off x="6553200" y="5029200"/>
              <a:ext cx="4191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37"/>
            <p:cNvSpPr txBox="1">
              <a:spLocks noChangeArrowheads="1"/>
            </p:cNvSpPr>
            <p:nvPr/>
          </p:nvSpPr>
          <p:spPr bwMode="auto">
            <a:xfrm>
              <a:off x="4022725" y="5372100"/>
              <a:ext cx="10064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b="1">
                  <a:latin typeface="Calibri" pitchFamily="34" charset="0"/>
                </a:rPr>
                <a:t>Production</a:t>
              </a:r>
            </a:p>
          </p:txBody>
        </p:sp>
      </p:grpSp>
      <p:sp>
        <p:nvSpPr>
          <p:cNvPr id="30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Business</a:t>
            </a:r>
            <a:br>
              <a:rPr lang="en-US" smtClean="0"/>
            </a:br>
            <a:r>
              <a:rPr lang="en-US" sz="2800" smtClean="0"/>
              <a:t>(</a:t>
            </a:r>
            <a:r>
              <a:rPr lang="en-US" sz="2800" u="sng" smtClean="0"/>
              <a:t>P</a:t>
            </a:r>
            <a:r>
              <a:rPr lang="en-US" sz="2800" smtClean="0"/>
              <a:t>lan, </a:t>
            </a:r>
            <a:r>
              <a:rPr lang="en-US" sz="2800" u="sng" smtClean="0"/>
              <a:t>D</a:t>
            </a:r>
            <a:r>
              <a:rPr lang="en-US" sz="2800" smtClean="0"/>
              <a:t>o, </a:t>
            </a:r>
            <a:r>
              <a:rPr lang="en-US" sz="2800" u="sng" smtClean="0"/>
              <a:t>C</a:t>
            </a:r>
            <a:r>
              <a:rPr lang="en-US" sz="2800" smtClean="0"/>
              <a:t>heck, </a:t>
            </a:r>
            <a:r>
              <a:rPr lang="en-US" sz="2800" u="sng" smtClean="0"/>
              <a:t>A</a:t>
            </a:r>
            <a:r>
              <a:rPr lang="en-US" sz="2800" smtClean="0"/>
              <a:t>ct)</a:t>
            </a:r>
            <a:endParaRPr lang="en-US" smtClean="0"/>
          </a:p>
        </p:txBody>
      </p:sp>
      <p:sp>
        <p:nvSpPr>
          <p:cNvPr id="28" name="TextBox 27"/>
          <p:cNvSpPr txBox="1"/>
          <p:nvPr/>
        </p:nvSpPr>
        <p:spPr>
          <a:xfrm>
            <a:off x="0" y="6581775"/>
            <a:ext cx="20351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© 2007 Failsafe Network, Inc.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660900" y="6581775"/>
            <a:ext cx="44831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Permission to use is granted when using  in LCA stakeholder meetings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 rot="10800000">
            <a:off x="51054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 rot="10800000">
            <a:off x="45720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 rot="10800000">
            <a:off x="40386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 rot="10800000">
            <a:off x="35052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6" name="Straight Arrow Connector 35"/>
          <p:cNvCxnSpPr>
            <a:stCxn id="7" idx="7"/>
          </p:cNvCxnSpPr>
          <p:nvPr/>
        </p:nvCxnSpPr>
        <p:spPr>
          <a:xfrm rot="5400000">
            <a:off x="2771776" y="4011612"/>
            <a:ext cx="741362" cy="8366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7" idx="1"/>
          </p:cNvCxnSpPr>
          <p:nvPr/>
        </p:nvCxnSpPr>
        <p:spPr>
          <a:xfrm rot="16200000" flipH="1">
            <a:off x="4697413" y="3192463"/>
            <a:ext cx="741362" cy="2474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5" idx="0"/>
          </p:cNvCxnSpPr>
          <p:nvPr/>
        </p:nvCxnSpPr>
        <p:spPr>
          <a:xfrm rot="16200000" flipH="1">
            <a:off x="4475163" y="4402137"/>
            <a:ext cx="685800" cy="111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" idx="0"/>
          </p:cNvCxnSpPr>
          <p:nvPr/>
        </p:nvCxnSpPr>
        <p:spPr>
          <a:xfrm rot="16200000" flipH="1">
            <a:off x="5099844" y="4310856"/>
            <a:ext cx="685800" cy="293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6" idx="0"/>
          </p:cNvCxnSpPr>
          <p:nvPr/>
        </p:nvCxnSpPr>
        <p:spPr>
          <a:xfrm rot="5400000">
            <a:off x="3849688" y="4421187"/>
            <a:ext cx="685800" cy="73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7" name="TextBox 39"/>
          <p:cNvSpPr txBox="1">
            <a:spLocks noChangeArrowheads="1"/>
          </p:cNvSpPr>
          <p:nvPr/>
        </p:nvSpPr>
        <p:spPr bwMode="auto">
          <a:xfrm>
            <a:off x="5335588" y="2400300"/>
            <a:ext cx="11906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Manage</a:t>
            </a:r>
          </a:p>
          <a:p>
            <a:pPr algn="ctr"/>
            <a:r>
              <a:rPr lang="en-US" sz="1400" b="1">
                <a:latin typeface="Calibri" pitchFamily="34" charset="0"/>
              </a:rPr>
              <a:t>(Plan, Check) </a:t>
            </a:r>
          </a:p>
          <a:p>
            <a:pPr algn="ctr"/>
            <a:endParaRPr lang="en-US" sz="1400" b="1">
              <a:latin typeface="Calibri" pitchFamily="34" charset="0"/>
            </a:endParaRPr>
          </a:p>
        </p:txBody>
      </p:sp>
      <p:grpSp>
        <p:nvGrpSpPr>
          <p:cNvPr id="4108" name="Group 106"/>
          <p:cNvGrpSpPr>
            <a:grpSpLocks/>
          </p:cNvGrpSpPr>
          <p:nvPr/>
        </p:nvGrpSpPr>
        <p:grpSpPr bwMode="auto">
          <a:xfrm>
            <a:off x="3695700" y="1866900"/>
            <a:ext cx="1524000" cy="1866900"/>
            <a:chOff x="3695700" y="1866900"/>
            <a:chExt cx="1524000" cy="1866901"/>
          </a:xfrm>
        </p:grpSpPr>
        <p:cxnSp>
          <p:nvCxnSpPr>
            <p:cNvPr id="70" name="Straight Arrow Connector 69"/>
            <p:cNvCxnSpPr>
              <a:stCxn id="44" idx="0"/>
              <a:endCxn id="6" idx="4"/>
            </p:cNvCxnSpPr>
            <p:nvPr/>
          </p:nvCxnSpPr>
          <p:spPr>
            <a:xfrm rot="16200000" flipH="1">
              <a:off x="3695700" y="3200401"/>
              <a:ext cx="1028701" cy="381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15" name="Group 105"/>
            <p:cNvGrpSpPr>
              <a:grpSpLocks/>
            </p:cNvGrpSpPr>
            <p:nvPr/>
          </p:nvGrpSpPr>
          <p:grpSpPr bwMode="auto">
            <a:xfrm>
              <a:off x="3743325" y="1866900"/>
              <a:ext cx="1476375" cy="1333500"/>
              <a:chOff x="3743325" y="1866900"/>
              <a:chExt cx="1476375" cy="1333500"/>
            </a:xfrm>
          </p:grpSpPr>
          <p:sp>
            <p:nvSpPr>
              <p:cNvPr id="38" name="Oval 37"/>
              <p:cNvSpPr/>
              <p:nvPr/>
            </p:nvSpPr>
            <p:spPr>
              <a:xfrm rot="10800000">
                <a:off x="3743325" y="2819401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 rot="10800000">
                <a:off x="4291013" y="2819401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 rot="10800000">
                <a:off x="4838700" y="2819401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 rot="10800000">
                <a:off x="4572000" y="2324100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 rot="10800000">
                <a:off x="4000500" y="2324100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 rot="10800000">
                <a:off x="4267200" y="1866900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50" name="Straight Arrow Connector 49"/>
              <p:cNvCxnSpPr>
                <a:stCxn id="45" idx="7"/>
                <a:endCxn id="44" idx="4"/>
              </p:cNvCxnSpPr>
              <p:nvPr/>
            </p:nvCxnSpPr>
            <p:spPr>
              <a:xfrm rot="5400000">
                <a:off x="4191001" y="2192337"/>
                <a:ext cx="131762" cy="131763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>
                <a:stCxn id="40" idx="4"/>
                <a:endCxn id="45" idx="0"/>
              </p:cNvCxnSpPr>
              <p:nvPr/>
            </p:nvCxnSpPr>
            <p:spPr>
              <a:xfrm rot="16200000" flipV="1">
                <a:off x="4183857" y="2521743"/>
                <a:ext cx="571500" cy="23813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>
                <a:stCxn id="42" idx="1"/>
                <a:endCxn id="41" idx="4"/>
              </p:cNvCxnSpPr>
              <p:nvPr/>
            </p:nvCxnSpPr>
            <p:spPr>
              <a:xfrm rot="16200000" flipH="1">
                <a:off x="4878388" y="2668589"/>
                <a:ext cx="169862" cy="131762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>
                <a:stCxn id="45" idx="1"/>
                <a:endCxn id="42" idx="4"/>
              </p:cNvCxnSpPr>
              <p:nvPr/>
            </p:nvCxnSpPr>
            <p:spPr>
              <a:xfrm rot="16200000" flipH="1">
                <a:off x="4611688" y="2173288"/>
                <a:ext cx="131762" cy="169862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>
                <a:stCxn id="44" idx="0"/>
                <a:endCxn id="40" idx="5"/>
              </p:cNvCxnSpPr>
              <p:nvPr/>
            </p:nvCxnSpPr>
            <p:spPr>
              <a:xfrm rot="16200000" flipH="1">
                <a:off x="4183856" y="2712245"/>
                <a:ext cx="169863" cy="155575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/>
              <p:cNvCxnSpPr>
                <a:stCxn id="41" idx="6"/>
                <a:endCxn id="40" idx="2"/>
              </p:cNvCxnSpPr>
              <p:nvPr/>
            </p:nvCxnSpPr>
            <p:spPr>
              <a:xfrm rot="10800000">
                <a:off x="4672013" y="3009901"/>
                <a:ext cx="166687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>
                <a:stCxn id="44" idx="7"/>
                <a:endCxn id="38" idx="4"/>
              </p:cNvCxnSpPr>
              <p:nvPr/>
            </p:nvCxnSpPr>
            <p:spPr>
              <a:xfrm rot="5400000">
                <a:off x="3910013" y="2673351"/>
                <a:ext cx="169862" cy="12223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9" name="Straight Arrow Connector 78"/>
            <p:cNvCxnSpPr>
              <a:stCxn id="41" idx="0"/>
            </p:cNvCxnSpPr>
            <p:nvPr/>
          </p:nvCxnSpPr>
          <p:spPr>
            <a:xfrm rot="5400000">
              <a:off x="4381500" y="3086101"/>
              <a:ext cx="533400" cy="7620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stCxn id="38" idx="0"/>
              <a:endCxn id="7" idx="4"/>
            </p:cNvCxnSpPr>
            <p:nvPr/>
          </p:nvCxnSpPr>
          <p:spPr>
            <a:xfrm rot="5400000">
              <a:off x="3548063" y="3348038"/>
              <a:ext cx="533400" cy="23812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40" idx="1"/>
              <a:endCxn id="5" idx="4"/>
            </p:cNvCxnSpPr>
            <p:nvPr/>
          </p:nvCxnSpPr>
          <p:spPr>
            <a:xfrm rot="16200000" flipH="1">
              <a:off x="4394994" y="3366295"/>
              <a:ext cx="588962" cy="14605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65"/>
          <p:cNvGrpSpPr/>
          <p:nvPr/>
        </p:nvGrpSpPr>
        <p:grpSpPr>
          <a:xfrm>
            <a:off x="1905000" y="4800600"/>
            <a:ext cx="5067300" cy="879475"/>
            <a:chOff x="1905000" y="4800600"/>
            <a:chExt cx="5067300" cy="879475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69" name="Rectangle 68"/>
            <p:cNvSpPr/>
            <p:nvPr/>
          </p:nvSpPr>
          <p:spPr>
            <a:xfrm>
              <a:off x="24765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192463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90842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62597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341938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0579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0" name="Straight Connector 79"/>
            <p:cNvCxnSpPr>
              <a:endCxn id="69" idx="1"/>
            </p:cNvCxnSpPr>
            <p:nvPr/>
          </p:nvCxnSpPr>
          <p:spPr>
            <a:xfrm>
              <a:off x="1905000" y="5029200"/>
              <a:ext cx="5715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69" idx="3"/>
              <a:endCxn id="71" idx="1"/>
            </p:cNvCxnSpPr>
            <p:nvPr/>
          </p:nvCxnSpPr>
          <p:spPr>
            <a:xfrm>
              <a:off x="2971800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1" idx="3"/>
              <a:endCxn id="73" idx="1"/>
            </p:cNvCxnSpPr>
            <p:nvPr/>
          </p:nvCxnSpPr>
          <p:spPr>
            <a:xfrm>
              <a:off x="3687763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73" idx="3"/>
              <a:endCxn id="75" idx="1"/>
            </p:cNvCxnSpPr>
            <p:nvPr/>
          </p:nvCxnSpPr>
          <p:spPr>
            <a:xfrm>
              <a:off x="4403725" y="5029200"/>
              <a:ext cx="2222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75" idx="3"/>
              <a:endCxn id="76" idx="1"/>
            </p:cNvCxnSpPr>
            <p:nvPr/>
          </p:nvCxnSpPr>
          <p:spPr>
            <a:xfrm>
              <a:off x="5121275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76" idx="3"/>
              <a:endCxn id="78" idx="1"/>
            </p:cNvCxnSpPr>
            <p:nvPr/>
          </p:nvCxnSpPr>
          <p:spPr>
            <a:xfrm>
              <a:off x="5837238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stCxn id="78" idx="3"/>
            </p:cNvCxnSpPr>
            <p:nvPr/>
          </p:nvCxnSpPr>
          <p:spPr>
            <a:xfrm>
              <a:off x="6553200" y="5029200"/>
              <a:ext cx="4191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37"/>
            <p:cNvSpPr txBox="1">
              <a:spLocks noChangeArrowheads="1"/>
            </p:cNvSpPr>
            <p:nvPr/>
          </p:nvSpPr>
          <p:spPr bwMode="auto">
            <a:xfrm>
              <a:off x="4022725" y="5372100"/>
              <a:ext cx="10064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b="1">
                  <a:latin typeface="Calibri" pitchFamily="34" charset="0"/>
                </a:rPr>
                <a:t>Production</a:t>
              </a:r>
            </a:p>
          </p:txBody>
        </p:sp>
      </p:grpSp>
      <p:sp>
        <p:nvSpPr>
          <p:cNvPr id="4110" name="TextBox 38"/>
          <p:cNvSpPr txBox="1">
            <a:spLocks noChangeArrowheads="1"/>
          </p:cNvSpPr>
          <p:nvPr/>
        </p:nvSpPr>
        <p:spPr bwMode="auto">
          <a:xfrm>
            <a:off x="285750" y="3771900"/>
            <a:ext cx="2914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Design/Construct/Operate/Maintain</a:t>
            </a:r>
          </a:p>
          <a:p>
            <a:pPr algn="ctr"/>
            <a:r>
              <a:rPr lang="en-US" sz="1400" b="1">
                <a:latin typeface="Calibri" pitchFamily="34" charset="0"/>
              </a:rPr>
              <a:t>(Do, Act)</a:t>
            </a:r>
          </a:p>
        </p:txBody>
      </p:sp>
      <p:sp>
        <p:nvSpPr>
          <p:cNvPr id="41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Business</a:t>
            </a:r>
            <a:br>
              <a:rPr lang="en-US" smtClean="0"/>
            </a:br>
            <a:r>
              <a:rPr lang="en-US" sz="2800" smtClean="0"/>
              <a:t>(</a:t>
            </a:r>
            <a:r>
              <a:rPr lang="en-US" sz="2800" u="sng" smtClean="0"/>
              <a:t>P</a:t>
            </a:r>
            <a:r>
              <a:rPr lang="en-US" sz="2800" smtClean="0"/>
              <a:t>lan, </a:t>
            </a:r>
            <a:r>
              <a:rPr lang="en-US" sz="2800" u="sng" smtClean="0"/>
              <a:t>D</a:t>
            </a:r>
            <a:r>
              <a:rPr lang="en-US" sz="2800" smtClean="0"/>
              <a:t>o, </a:t>
            </a:r>
            <a:r>
              <a:rPr lang="en-US" sz="2800" u="sng" smtClean="0"/>
              <a:t>C</a:t>
            </a:r>
            <a:r>
              <a:rPr lang="en-US" sz="2800" smtClean="0"/>
              <a:t>heck, </a:t>
            </a:r>
            <a:r>
              <a:rPr lang="en-US" sz="2800" u="sng" smtClean="0"/>
              <a:t>A</a:t>
            </a:r>
            <a:r>
              <a:rPr lang="en-US" sz="2800" smtClean="0"/>
              <a:t>ct)</a:t>
            </a:r>
            <a:endParaRPr lang="en-US" smtClean="0"/>
          </a:p>
        </p:txBody>
      </p:sp>
      <p:sp>
        <p:nvSpPr>
          <p:cNvPr id="49" name="TextBox 48"/>
          <p:cNvSpPr txBox="1"/>
          <p:nvPr/>
        </p:nvSpPr>
        <p:spPr>
          <a:xfrm>
            <a:off x="0" y="6581775"/>
            <a:ext cx="20351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© 2007 Failsafe Network, Inc.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660900" y="6581775"/>
            <a:ext cx="44831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Permission to use is granted when using  in LCA stakeholder meetings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 rot="10800000">
            <a:off x="51054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 rot="10800000">
            <a:off x="45720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 rot="10800000">
            <a:off x="40386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 rot="10800000">
            <a:off x="35052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6" name="Straight Arrow Connector 35"/>
          <p:cNvCxnSpPr>
            <a:stCxn id="7" idx="7"/>
          </p:cNvCxnSpPr>
          <p:nvPr/>
        </p:nvCxnSpPr>
        <p:spPr>
          <a:xfrm rot="5400000">
            <a:off x="2771776" y="4011612"/>
            <a:ext cx="741362" cy="8366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7" idx="1"/>
          </p:cNvCxnSpPr>
          <p:nvPr/>
        </p:nvCxnSpPr>
        <p:spPr>
          <a:xfrm rot="16200000" flipH="1">
            <a:off x="4697413" y="3192463"/>
            <a:ext cx="741362" cy="24749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5" idx="0"/>
          </p:cNvCxnSpPr>
          <p:nvPr/>
        </p:nvCxnSpPr>
        <p:spPr>
          <a:xfrm rot="16200000" flipH="1">
            <a:off x="4475163" y="4402137"/>
            <a:ext cx="685800" cy="1111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" idx="0"/>
          </p:cNvCxnSpPr>
          <p:nvPr/>
        </p:nvCxnSpPr>
        <p:spPr>
          <a:xfrm rot="16200000" flipH="1">
            <a:off x="5099844" y="4310856"/>
            <a:ext cx="685800" cy="2936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6" idx="0"/>
          </p:cNvCxnSpPr>
          <p:nvPr/>
        </p:nvCxnSpPr>
        <p:spPr>
          <a:xfrm rot="5400000">
            <a:off x="3849688" y="4421187"/>
            <a:ext cx="685800" cy="730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Group 55"/>
          <p:cNvGrpSpPr/>
          <p:nvPr/>
        </p:nvGrpSpPr>
        <p:grpSpPr>
          <a:xfrm>
            <a:off x="1905000" y="4800600"/>
            <a:ext cx="5067300" cy="879475"/>
            <a:chOff x="1905000" y="4800600"/>
            <a:chExt cx="5067300" cy="879475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60" name="Rectangle 59"/>
            <p:cNvSpPr/>
            <p:nvPr/>
          </p:nvSpPr>
          <p:spPr>
            <a:xfrm>
              <a:off x="24765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192463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90842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62597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341938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0579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78" name="Straight Connector 77"/>
            <p:cNvCxnSpPr>
              <a:endCxn id="60" idx="1"/>
            </p:cNvCxnSpPr>
            <p:nvPr/>
          </p:nvCxnSpPr>
          <p:spPr>
            <a:xfrm>
              <a:off x="1905000" y="5029200"/>
              <a:ext cx="5715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60" idx="3"/>
              <a:endCxn id="69" idx="1"/>
            </p:cNvCxnSpPr>
            <p:nvPr/>
          </p:nvCxnSpPr>
          <p:spPr>
            <a:xfrm>
              <a:off x="2971800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69" idx="3"/>
              <a:endCxn id="71" idx="1"/>
            </p:cNvCxnSpPr>
            <p:nvPr/>
          </p:nvCxnSpPr>
          <p:spPr>
            <a:xfrm>
              <a:off x="3687763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1" idx="3"/>
              <a:endCxn id="73" idx="1"/>
            </p:cNvCxnSpPr>
            <p:nvPr/>
          </p:nvCxnSpPr>
          <p:spPr>
            <a:xfrm>
              <a:off x="4403725" y="5029200"/>
              <a:ext cx="2222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73" idx="3"/>
              <a:endCxn id="75" idx="1"/>
            </p:cNvCxnSpPr>
            <p:nvPr/>
          </p:nvCxnSpPr>
          <p:spPr>
            <a:xfrm>
              <a:off x="5121275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75" idx="3"/>
              <a:endCxn id="76" idx="1"/>
            </p:cNvCxnSpPr>
            <p:nvPr/>
          </p:nvCxnSpPr>
          <p:spPr>
            <a:xfrm>
              <a:off x="5837238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stCxn id="76" idx="3"/>
            </p:cNvCxnSpPr>
            <p:nvPr/>
          </p:nvCxnSpPr>
          <p:spPr>
            <a:xfrm>
              <a:off x="6553200" y="5029200"/>
              <a:ext cx="4191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37"/>
            <p:cNvSpPr txBox="1">
              <a:spLocks noChangeArrowheads="1"/>
            </p:cNvSpPr>
            <p:nvPr/>
          </p:nvSpPr>
          <p:spPr bwMode="auto">
            <a:xfrm>
              <a:off x="4022725" y="5372100"/>
              <a:ext cx="10064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b="1">
                  <a:latin typeface="Calibri" pitchFamily="34" charset="0"/>
                </a:rPr>
                <a:t>Production</a:t>
              </a:r>
            </a:p>
          </p:txBody>
        </p:sp>
      </p:grpSp>
      <p:grpSp>
        <p:nvGrpSpPr>
          <p:cNvPr id="5132" name="Group 88"/>
          <p:cNvGrpSpPr>
            <a:grpSpLocks/>
          </p:cNvGrpSpPr>
          <p:nvPr/>
        </p:nvGrpSpPr>
        <p:grpSpPr bwMode="auto">
          <a:xfrm>
            <a:off x="3695700" y="1866900"/>
            <a:ext cx="1524000" cy="1866900"/>
            <a:chOff x="3695700" y="1866900"/>
            <a:chExt cx="1524000" cy="1866901"/>
          </a:xfrm>
        </p:grpSpPr>
        <p:cxnSp>
          <p:nvCxnSpPr>
            <p:cNvPr id="90" name="Straight Arrow Connector 89"/>
            <p:cNvCxnSpPr>
              <a:stCxn id="99" idx="0"/>
            </p:cNvCxnSpPr>
            <p:nvPr/>
          </p:nvCxnSpPr>
          <p:spPr>
            <a:xfrm rot="16200000" flipH="1">
              <a:off x="3695700" y="3200401"/>
              <a:ext cx="1028701" cy="381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39" name="Group 105"/>
            <p:cNvGrpSpPr>
              <a:grpSpLocks/>
            </p:cNvGrpSpPr>
            <p:nvPr/>
          </p:nvGrpSpPr>
          <p:grpSpPr bwMode="auto">
            <a:xfrm>
              <a:off x="3743325" y="1866900"/>
              <a:ext cx="1476375" cy="1333500"/>
              <a:chOff x="3743325" y="1866900"/>
              <a:chExt cx="1476375" cy="1333500"/>
            </a:xfrm>
          </p:grpSpPr>
          <p:sp>
            <p:nvSpPr>
              <p:cNvPr id="95" name="Oval 94"/>
              <p:cNvSpPr/>
              <p:nvPr/>
            </p:nvSpPr>
            <p:spPr>
              <a:xfrm rot="10800000">
                <a:off x="3743325" y="2819401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 rot="10800000">
                <a:off x="4291013" y="2819401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 rot="10800000">
                <a:off x="4838700" y="2819401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 rot="10800000">
                <a:off x="4572000" y="2324100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 rot="10800000">
                <a:off x="4000500" y="2324100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 rot="10800000">
                <a:off x="4267200" y="1866900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01" name="Straight Arrow Connector 100"/>
              <p:cNvCxnSpPr>
                <a:stCxn id="100" idx="7"/>
                <a:endCxn id="99" idx="4"/>
              </p:cNvCxnSpPr>
              <p:nvPr/>
            </p:nvCxnSpPr>
            <p:spPr>
              <a:xfrm rot="5400000">
                <a:off x="4191001" y="2192337"/>
                <a:ext cx="131762" cy="131763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>
                <a:stCxn id="96" idx="4"/>
                <a:endCxn id="100" idx="0"/>
              </p:cNvCxnSpPr>
              <p:nvPr/>
            </p:nvCxnSpPr>
            <p:spPr>
              <a:xfrm rot="16200000" flipV="1">
                <a:off x="4183857" y="2521743"/>
                <a:ext cx="571500" cy="23813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Arrow Connector 102"/>
              <p:cNvCxnSpPr>
                <a:stCxn id="98" idx="1"/>
                <a:endCxn id="97" idx="4"/>
              </p:cNvCxnSpPr>
              <p:nvPr/>
            </p:nvCxnSpPr>
            <p:spPr>
              <a:xfrm rot="16200000" flipH="1">
                <a:off x="4878388" y="2668589"/>
                <a:ext cx="169862" cy="131762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/>
              <p:cNvCxnSpPr>
                <a:stCxn id="100" idx="1"/>
                <a:endCxn id="98" idx="4"/>
              </p:cNvCxnSpPr>
              <p:nvPr/>
            </p:nvCxnSpPr>
            <p:spPr>
              <a:xfrm rot="16200000" flipH="1">
                <a:off x="4611688" y="2173288"/>
                <a:ext cx="131762" cy="169862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/>
              <p:cNvCxnSpPr>
                <a:stCxn id="99" idx="0"/>
                <a:endCxn id="96" idx="5"/>
              </p:cNvCxnSpPr>
              <p:nvPr/>
            </p:nvCxnSpPr>
            <p:spPr>
              <a:xfrm rot="16200000" flipH="1">
                <a:off x="4183856" y="2712245"/>
                <a:ext cx="169863" cy="155575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Arrow Connector 105"/>
              <p:cNvCxnSpPr>
                <a:stCxn id="97" idx="6"/>
                <a:endCxn id="96" idx="2"/>
              </p:cNvCxnSpPr>
              <p:nvPr/>
            </p:nvCxnSpPr>
            <p:spPr>
              <a:xfrm rot="10800000">
                <a:off x="4672013" y="3009901"/>
                <a:ext cx="166687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/>
              <p:cNvCxnSpPr>
                <a:stCxn id="99" idx="7"/>
                <a:endCxn id="95" idx="4"/>
              </p:cNvCxnSpPr>
              <p:nvPr/>
            </p:nvCxnSpPr>
            <p:spPr>
              <a:xfrm rot="5400000">
                <a:off x="3910013" y="2673351"/>
                <a:ext cx="169862" cy="12223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2" name="Straight Arrow Connector 91"/>
            <p:cNvCxnSpPr>
              <a:stCxn id="97" idx="0"/>
            </p:cNvCxnSpPr>
            <p:nvPr/>
          </p:nvCxnSpPr>
          <p:spPr>
            <a:xfrm rot="5400000">
              <a:off x="4381500" y="3086101"/>
              <a:ext cx="533400" cy="7620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stCxn id="95" idx="0"/>
            </p:cNvCxnSpPr>
            <p:nvPr/>
          </p:nvCxnSpPr>
          <p:spPr>
            <a:xfrm rot="5400000">
              <a:off x="3548063" y="3348038"/>
              <a:ext cx="533400" cy="23812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stCxn id="96" idx="1"/>
            </p:cNvCxnSpPr>
            <p:nvPr/>
          </p:nvCxnSpPr>
          <p:spPr>
            <a:xfrm rot="16200000" flipH="1">
              <a:off x="4394994" y="3366295"/>
              <a:ext cx="588962" cy="14605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33" name="TextBox 39"/>
          <p:cNvSpPr txBox="1">
            <a:spLocks noChangeArrowheads="1"/>
          </p:cNvSpPr>
          <p:nvPr/>
        </p:nvSpPr>
        <p:spPr bwMode="auto">
          <a:xfrm>
            <a:off x="5335588" y="2400300"/>
            <a:ext cx="11906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Manage</a:t>
            </a:r>
          </a:p>
          <a:p>
            <a:pPr algn="ctr"/>
            <a:r>
              <a:rPr lang="en-US" sz="1400" b="1">
                <a:latin typeface="Calibri" pitchFamily="34" charset="0"/>
              </a:rPr>
              <a:t>(Plan, Check) </a:t>
            </a:r>
          </a:p>
          <a:p>
            <a:pPr algn="ctr"/>
            <a:endParaRPr lang="en-US" sz="1400" b="1">
              <a:latin typeface="Calibri" pitchFamily="34" charset="0"/>
            </a:endParaRPr>
          </a:p>
        </p:txBody>
      </p:sp>
      <p:sp>
        <p:nvSpPr>
          <p:cNvPr id="5134" name="TextBox 38"/>
          <p:cNvSpPr txBox="1">
            <a:spLocks noChangeArrowheads="1"/>
          </p:cNvSpPr>
          <p:nvPr/>
        </p:nvSpPr>
        <p:spPr bwMode="auto">
          <a:xfrm>
            <a:off x="285750" y="3771900"/>
            <a:ext cx="2914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Design/Construct/Operate/Maintain</a:t>
            </a:r>
          </a:p>
          <a:p>
            <a:pPr algn="ctr"/>
            <a:r>
              <a:rPr lang="en-US" sz="1400" b="1">
                <a:latin typeface="Calibri" pitchFamily="34" charset="0"/>
              </a:rPr>
              <a:t>(Do, Act)</a:t>
            </a:r>
          </a:p>
        </p:txBody>
      </p:sp>
      <p:sp>
        <p:nvSpPr>
          <p:cNvPr id="51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Business</a:t>
            </a:r>
            <a:br>
              <a:rPr lang="en-US" smtClean="0"/>
            </a:br>
            <a:r>
              <a:rPr lang="en-US" sz="2800" smtClean="0"/>
              <a:t>(</a:t>
            </a:r>
            <a:r>
              <a:rPr lang="en-US" sz="2800" u="sng" smtClean="0"/>
              <a:t>P</a:t>
            </a:r>
            <a:r>
              <a:rPr lang="en-US" sz="2800" smtClean="0"/>
              <a:t>lan, </a:t>
            </a:r>
            <a:r>
              <a:rPr lang="en-US" sz="2800" u="sng" smtClean="0"/>
              <a:t>D</a:t>
            </a:r>
            <a:r>
              <a:rPr lang="en-US" sz="2800" smtClean="0"/>
              <a:t>o, </a:t>
            </a:r>
            <a:r>
              <a:rPr lang="en-US" sz="2800" u="sng" smtClean="0"/>
              <a:t>C</a:t>
            </a:r>
            <a:r>
              <a:rPr lang="en-US" sz="2800" smtClean="0"/>
              <a:t>heck, </a:t>
            </a:r>
            <a:r>
              <a:rPr lang="en-US" sz="2800" u="sng" smtClean="0"/>
              <a:t>A</a:t>
            </a:r>
            <a:r>
              <a:rPr lang="en-US" sz="2800" smtClean="0"/>
              <a:t>ct)</a:t>
            </a:r>
            <a:endParaRPr lang="en-US" smtClean="0"/>
          </a:p>
        </p:txBody>
      </p:sp>
      <p:sp>
        <p:nvSpPr>
          <p:cNvPr id="49" name="TextBox 48"/>
          <p:cNvSpPr txBox="1"/>
          <p:nvPr/>
        </p:nvSpPr>
        <p:spPr>
          <a:xfrm>
            <a:off x="0" y="6581775"/>
            <a:ext cx="20351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© 2007 Failsafe Network, Inc.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660900" y="6581775"/>
            <a:ext cx="44831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Permission to use is granted when using  in LCA stakeholder meetings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 rot="10800000">
            <a:off x="51054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 rot="10800000">
            <a:off x="45720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 rot="10800000">
            <a:off x="40386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 rot="10800000">
            <a:off x="35052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6" name="Straight Arrow Connector 35"/>
          <p:cNvCxnSpPr>
            <a:stCxn id="7" idx="7"/>
          </p:cNvCxnSpPr>
          <p:nvPr/>
        </p:nvCxnSpPr>
        <p:spPr>
          <a:xfrm rot="5400000">
            <a:off x="2771776" y="4011612"/>
            <a:ext cx="741362" cy="8366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7" idx="1"/>
          </p:cNvCxnSpPr>
          <p:nvPr/>
        </p:nvCxnSpPr>
        <p:spPr>
          <a:xfrm rot="16200000" flipH="1">
            <a:off x="4697413" y="3192463"/>
            <a:ext cx="741362" cy="24749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5" idx="0"/>
          </p:cNvCxnSpPr>
          <p:nvPr/>
        </p:nvCxnSpPr>
        <p:spPr>
          <a:xfrm rot="16200000" flipH="1">
            <a:off x="4475163" y="4402137"/>
            <a:ext cx="685800" cy="1111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" idx="0"/>
          </p:cNvCxnSpPr>
          <p:nvPr/>
        </p:nvCxnSpPr>
        <p:spPr>
          <a:xfrm rot="16200000" flipH="1">
            <a:off x="5099844" y="4310856"/>
            <a:ext cx="685800" cy="2936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6" idx="0"/>
          </p:cNvCxnSpPr>
          <p:nvPr/>
        </p:nvCxnSpPr>
        <p:spPr>
          <a:xfrm rot="5400000">
            <a:off x="3849688" y="4421187"/>
            <a:ext cx="685800" cy="730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Group 75"/>
          <p:cNvGrpSpPr/>
          <p:nvPr/>
        </p:nvGrpSpPr>
        <p:grpSpPr>
          <a:xfrm>
            <a:off x="1905000" y="4800600"/>
            <a:ext cx="5067300" cy="879475"/>
            <a:chOff x="1905000" y="4800600"/>
            <a:chExt cx="5067300" cy="879475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78" name="Rectangle 77"/>
            <p:cNvSpPr/>
            <p:nvPr/>
          </p:nvSpPr>
          <p:spPr>
            <a:xfrm>
              <a:off x="24765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192463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90842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62597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341938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60579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7" name="Straight Connector 86"/>
            <p:cNvCxnSpPr>
              <a:endCxn id="78" idx="1"/>
            </p:cNvCxnSpPr>
            <p:nvPr/>
          </p:nvCxnSpPr>
          <p:spPr>
            <a:xfrm>
              <a:off x="1905000" y="5029200"/>
              <a:ext cx="5715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78" idx="3"/>
              <a:endCxn id="80" idx="1"/>
            </p:cNvCxnSpPr>
            <p:nvPr/>
          </p:nvCxnSpPr>
          <p:spPr>
            <a:xfrm>
              <a:off x="2971800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80" idx="3"/>
              <a:endCxn id="82" idx="1"/>
            </p:cNvCxnSpPr>
            <p:nvPr/>
          </p:nvCxnSpPr>
          <p:spPr>
            <a:xfrm>
              <a:off x="3687763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82" idx="3"/>
              <a:endCxn id="84" idx="1"/>
            </p:cNvCxnSpPr>
            <p:nvPr/>
          </p:nvCxnSpPr>
          <p:spPr>
            <a:xfrm>
              <a:off x="4403725" y="5029200"/>
              <a:ext cx="2222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4" idx="3"/>
              <a:endCxn id="85" idx="1"/>
            </p:cNvCxnSpPr>
            <p:nvPr/>
          </p:nvCxnSpPr>
          <p:spPr>
            <a:xfrm>
              <a:off x="5121275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85" idx="3"/>
              <a:endCxn id="86" idx="1"/>
            </p:cNvCxnSpPr>
            <p:nvPr/>
          </p:nvCxnSpPr>
          <p:spPr>
            <a:xfrm>
              <a:off x="5837238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stCxn id="86" idx="3"/>
            </p:cNvCxnSpPr>
            <p:nvPr/>
          </p:nvCxnSpPr>
          <p:spPr>
            <a:xfrm>
              <a:off x="6553200" y="5029200"/>
              <a:ext cx="4191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37"/>
            <p:cNvSpPr txBox="1">
              <a:spLocks noChangeArrowheads="1"/>
            </p:cNvSpPr>
            <p:nvPr/>
          </p:nvSpPr>
          <p:spPr bwMode="auto">
            <a:xfrm>
              <a:off x="4022725" y="5372100"/>
              <a:ext cx="10064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b="1">
                  <a:latin typeface="Calibri" pitchFamily="34" charset="0"/>
                </a:rPr>
                <a:t>Production</a:t>
              </a:r>
            </a:p>
          </p:txBody>
        </p:sp>
      </p:grpSp>
      <p:grpSp>
        <p:nvGrpSpPr>
          <p:cNvPr id="6156" name="Group 96"/>
          <p:cNvGrpSpPr>
            <a:grpSpLocks/>
          </p:cNvGrpSpPr>
          <p:nvPr/>
        </p:nvGrpSpPr>
        <p:grpSpPr bwMode="auto">
          <a:xfrm>
            <a:off x="3695700" y="1866900"/>
            <a:ext cx="1524000" cy="1866900"/>
            <a:chOff x="3695700" y="1866900"/>
            <a:chExt cx="1524000" cy="1866901"/>
          </a:xfrm>
        </p:grpSpPr>
        <p:cxnSp>
          <p:nvCxnSpPr>
            <p:cNvPr id="98" name="Straight Arrow Connector 97"/>
            <p:cNvCxnSpPr>
              <a:stCxn id="107" idx="0"/>
            </p:cNvCxnSpPr>
            <p:nvPr/>
          </p:nvCxnSpPr>
          <p:spPr>
            <a:xfrm rot="16200000" flipH="1">
              <a:off x="3695700" y="3200401"/>
              <a:ext cx="1028701" cy="381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67" name="Group 105"/>
            <p:cNvGrpSpPr>
              <a:grpSpLocks/>
            </p:cNvGrpSpPr>
            <p:nvPr/>
          </p:nvGrpSpPr>
          <p:grpSpPr bwMode="auto">
            <a:xfrm>
              <a:off x="3743325" y="1866900"/>
              <a:ext cx="1476375" cy="1333500"/>
              <a:chOff x="3743325" y="1866900"/>
              <a:chExt cx="1476375" cy="1333500"/>
            </a:xfrm>
          </p:grpSpPr>
          <p:sp>
            <p:nvSpPr>
              <p:cNvPr id="103" name="Oval 102"/>
              <p:cNvSpPr/>
              <p:nvPr/>
            </p:nvSpPr>
            <p:spPr>
              <a:xfrm rot="10800000">
                <a:off x="3743325" y="2819401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 rot="10800000">
                <a:off x="4291013" y="2819401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 rot="10800000">
                <a:off x="4838700" y="2819401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4572000" y="2324100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 rot="10800000">
                <a:off x="4000500" y="2324100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 rot="10800000">
                <a:off x="4267200" y="1866900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09" name="Straight Arrow Connector 108"/>
              <p:cNvCxnSpPr>
                <a:stCxn id="108" idx="7"/>
                <a:endCxn id="107" idx="4"/>
              </p:cNvCxnSpPr>
              <p:nvPr/>
            </p:nvCxnSpPr>
            <p:spPr>
              <a:xfrm rot="5400000">
                <a:off x="4191001" y="2192337"/>
                <a:ext cx="131762" cy="131763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Arrow Connector 109"/>
              <p:cNvCxnSpPr>
                <a:stCxn id="104" idx="4"/>
                <a:endCxn id="108" idx="0"/>
              </p:cNvCxnSpPr>
              <p:nvPr/>
            </p:nvCxnSpPr>
            <p:spPr>
              <a:xfrm rot="16200000" flipV="1">
                <a:off x="4183857" y="2521743"/>
                <a:ext cx="571500" cy="23813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Arrow Connector 110"/>
              <p:cNvCxnSpPr>
                <a:stCxn id="106" idx="1"/>
                <a:endCxn id="105" idx="4"/>
              </p:cNvCxnSpPr>
              <p:nvPr/>
            </p:nvCxnSpPr>
            <p:spPr>
              <a:xfrm rot="16200000" flipH="1">
                <a:off x="4878388" y="2668589"/>
                <a:ext cx="169862" cy="131762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Arrow Connector 111"/>
              <p:cNvCxnSpPr>
                <a:stCxn id="108" idx="1"/>
                <a:endCxn id="106" idx="4"/>
              </p:cNvCxnSpPr>
              <p:nvPr/>
            </p:nvCxnSpPr>
            <p:spPr>
              <a:xfrm rot="16200000" flipH="1">
                <a:off x="4611688" y="2173288"/>
                <a:ext cx="131762" cy="169862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/>
              <p:cNvCxnSpPr>
                <a:stCxn id="107" idx="0"/>
                <a:endCxn id="104" idx="5"/>
              </p:cNvCxnSpPr>
              <p:nvPr/>
            </p:nvCxnSpPr>
            <p:spPr>
              <a:xfrm rot="16200000" flipH="1">
                <a:off x="4183856" y="2712245"/>
                <a:ext cx="169863" cy="155575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Arrow Connector 113"/>
              <p:cNvCxnSpPr>
                <a:stCxn id="105" idx="6"/>
                <a:endCxn id="104" idx="2"/>
              </p:cNvCxnSpPr>
              <p:nvPr/>
            </p:nvCxnSpPr>
            <p:spPr>
              <a:xfrm rot="10800000">
                <a:off x="4672013" y="3009901"/>
                <a:ext cx="166687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Arrow Connector 114"/>
              <p:cNvCxnSpPr>
                <a:stCxn id="107" idx="7"/>
                <a:endCxn id="103" idx="4"/>
              </p:cNvCxnSpPr>
              <p:nvPr/>
            </p:nvCxnSpPr>
            <p:spPr>
              <a:xfrm rot="5400000">
                <a:off x="3910013" y="2673351"/>
                <a:ext cx="169862" cy="12223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0" name="Straight Arrow Connector 99"/>
            <p:cNvCxnSpPr>
              <a:stCxn id="105" idx="0"/>
            </p:cNvCxnSpPr>
            <p:nvPr/>
          </p:nvCxnSpPr>
          <p:spPr>
            <a:xfrm rot="5400000">
              <a:off x="4381500" y="3086101"/>
              <a:ext cx="533400" cy="7620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stCxn id="103" idx="0"/>
            </p:cNvCxnSpPr>
            <p:nvPr/>
          </p:nvCxnSpPr>
          <p:spPr>
            <a:xfrm rot="5400000">
              <a:off x="3548063" y="3348038"/>
              <a:ext cx="533400" cy="23812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>
              <a:stCxn id="104" idx="1"/>
            </p:cNvCxnSpPr>
            <p:nvPr/>
          </p:nvCxnSpPr>
          <p:spPr>
            <a:xfrm rot="16200000" flipH="1">
              <a:off x="4394994" y="3366295"/>
              <a:ext cx="588962" cy="14605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" name="Right Brace 117"/>
          <p:cNvSpPr/>
          <p:nvPr/>
        </p:nvSpPr>
        <p:spPr>
          <a:xfrm>
            <a:off x="6743700" y="3771900"/>
            <a:ext cx="495300" cy="11811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58" name="Rectangle 118"/>
          <p:cNvSpPr>
            <a:spLocks noChangeArrowheads="1"/>
          </p:cNvSpPr>
          <p:nvPr/>
        </p:nvSpPr>
        <p:spPr bwMode="auto">
          <a:xfrm>
            <a:off x="7200900" y="3875088"/>
            <a:ext cx="184626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Direct actions or inactions done to the equipment or process.</a:t>
            </a:r>
          </a:p>
        </p:txBody>
      </p:sp>
      <p:sp>
        <p:nvSpPr>
          <p:cNvPr id="120" name="Right Brace 119"/>
          <p:cNvSpPr/>
          <p:nvPr/>
        </p:nvSpPr>
        <p:spPr>
          <a:xfrm flipH="1">
            <a:off x="2819400" y="1638300"/>
            <a:ext cx="495300" cy="24765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60" name="Rectangle 120"/>
          <p:cNvSpPr>
            <a:spLocks noChangeArrowheads="1"/>
          </p:cNvSpPr>
          <p:nvPr/>
        </p:nvSpPr>
        <p:spPr bwMode="auto">
          <a:xfrm>
            <a:off x="247650" y="2324100"/>
            <a:ext cx="22669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Indirect actions or inactions </a:t>
            </a:r>
            <a:r>
              <a:rPr lang="en-US" sz="1600" u="sng">
                <a:solidFill>
                  <a:srgbClr val="000000"/>
                </a:solidFill>
              </a:rPr>
              <a:t>affecting the people</a:t>
            </a:r>
            <a:r>
              <a:rPr lang="en-US" sz="1600">
                <a:solidFill>
                  <a:srgbClr val="000000"/>
                </a:solidFill>
              </a:rPr>
              <a:t> that contact the equipment or process.</a:t>
            </a:r>
          </a:p>
        </p:txBody>
      </p:sp>
      <p:sp>
        <p:nvSpPr>
          <p:cNvPr id="6161" name="TextBox 39"/>
          <p:cNvSpPr txBox="1">
            <a:spLocks noChangeArrowheads="1"/>
          </p:cNvSpPr>
          <p:nvPr/>
        </p:nvSpPr>
        <p:spPr bwMode="auto">
          <a:xfrm>
            <a:off x="5335588" y="2400300"/>
            <a:ext cx="11906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Manage</a:t>
            </a:r>
          </a:p>
          <a:p>
            <a:pPr algn="ctr"/>
            <a:r>
              <a:rPr lang="en-US" sz="1400" b="1">
                <a:latin typeface="Calibri" pitchFamily="34" charset="0"/>
              </a:rPr>
              <a:t>(Plan, Check) </a:t>
            </a:r>
          </a:p>
          <a:p>
            <a:pPr algn="ctr"/>
            <a:endParaRPr lang="en-US" sz="1400" b="1">
              <a:latin typeface="Calibri" pitchFamily="34" charset="0"/>
            </a:endParaRPr>
          </a:p>
        </p:txBody>
      </p:sp>
      <p:sp>
        <p:nvSpPr>
          <p:cNvPr id="6162" name="TextBox 38"/>
          <p:cNvSpPr txBox="1">
            <a:spLocks noChangeArrowheads="1"/>
          </p:cNvSpPr>
          <p:nvPr/>
        </p:nvSpPr>
        <p:spPr bwMode="auto">
          <a:xfrm>
            <a:off x="285750" y="3771900"/>
            <a:ext cx="2914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Design/Construct/Operate/Maintain</a:t>
            </a:r>
          </a:p>
          <a:p>
            <a:pPr algn="ctr"/>
            <a:r>
              <a:rPr lang="en-US" sz="1400" b="1">
                <a:latin typeface="Calibri" pitchFamily="34" charset="0"/>
              </a:rPr>
              <a:t>(Do, Act)</a:t>
            </a:r>
          </a:p>
        </p:txBody>
      </p:sp>
      <p:sp>
        <p:nvSpPr>
          <p:cNvPr id="61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Business</a:t>
            </a:r>
            <a:br>
              <a:rPr lang="en-US" smtClean="0"/>
            </a:br>
            <a:r>
              <a:rPr lang="en-US" sz="2800" smtClean="0"/>
              <a:t>(</a:t>
            </a:r>
            <a:r>
              <a:rPr lang="en-US" sz="2800" u="sng" smtClean="0"/>
              <a:t>P</a:t>
            </a:r>
            <a:r>
              <a:rPr lang="en-US" sz="2800" smtClean="0"/>
              <a:t>lan, </a:t>
            </a:r>
            <a:r>
              <a:rPr lang="en-US" sz="2800" u="sng" smtClean="0"/>
              <a:t>D</a:t>
            </a:r>
            <a:r>
              <a:rPr lang="en-US" sz="2800" smtClean="0"/>
              <a:t>o, </a:t>
            </a:r>
            <a:r>
              <a:rPr lang="en-US" sz="2800" u="sng" smtClean="0"/>
              <a:t>C</a:t>
            </a:r>
            <a:r>
              <a:rPr lang="en-US" sz="2800" smtClean="0"/>
              <a:t>heck, </a:t>
            </a:r>
            <a:r>
              <a:rPr lang="en-US" sz="2800" u="sng" smtClean="0"/>
              <a:t>A</a:t>
            </a:r>
            <a:r>
              <a:rPr lang="en-US" sz="2800" smtClean="0"/>
              <a:t>ct)</a:t>
            </a:r>
            <a:endParaRPr lang="en-US" smtClean="0"/>
          </a:p>
        </p:txBody>
      </p:sp>
      <p:sp>
        <p:nvSpPr>
          <p:cNvPr id="52" name="TextBox 51"/>
          <p:cNvSpPr txBox="1"/>
          <p:nvPr/>
        </p:nvSpPr>
        <p:spPr>
          <a:xfrm>
            <a:off x="0" y="6581775"/>
            <a:ext cx="20351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© 2007 Failsafe Network, Inc.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660900" y="6581775"/>
            <a:ext cx="44831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Permission to use is granted when using  in LCA stakeholder meetings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 rot="10800000">
            <a:off x="51054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 rot="10800000">
            <a:off x="45720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 rot="10800000">
            <a:off x="40386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 rot="10800000">
            <a:off x="35052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6" name="Straight Arrow Connector 35"/>
          <p:cNvCxnSpPr>
            <a:stCxn id="7" idx="7"/>
          </p:cNvCxnSpPr>
          <p:nvPr/>
        </p:nvCxnSpPr>
        <p:spPr>
          <a:xfrm rot="5400000">
            <a:off x="2771776" y="4011612"/>
            <a:ext cx="741362" cy="8366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7" idx="1"/>
          </p:cNvCxnSpPr>
          <p:nvPr/>
        </p:nvCxnSpPr>
        <p:spPr>
          <a:xfrm rot="16200000" flipH="1">
            <a:off x="4697413" y="3192463"/>
            <a:ext cx="741362" cy="24749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5" idx="0"/>
          </p:cNvCxnSpPr>
          <p:nvPr/>
        </p:nvCxnSpPr>
        <p:spPr>
          <a:xfrm rot="16200000" flipH="1">
            <a:off x="4475163" y="4402137"/>
            <a:ext cx="685800" cy="1111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" idx="0"/>
          </p:cNvCxnSpPr>
          <p:nvPr/>
        </p:nvCxnSpPr>
        <p:spPr>
          <a:xfrm rot="16200000" flipH="1">
            <a:off x="5099844" y="4310856"/>
            <a:ext cx="685800" cy="2936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6" idx="0"/>
          </p:cNvCxnSpPr>
          <p:nvPr/>
        </p:nvCxnSpPr>
        <p:spPr>
          <a:xfrm rot="5400000">
            <a:off x="3849688" y="4421187"/>
            <a:ext cx="685800" cy="730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Group 75"/>
          <p:cNvGrpSpPr/>
          <p:nvPr/>
        </p:nvGrpSpPr>
        <p:grpSpPr>
          <a:xfrm>
            <a:off x="1905000" y="4800600"/>
            <a:ext cx="5067300" cy="879475"/>
            <a:chOff x="1905000" y="4800600"/>
            <a:chExt cx="5067300" cy="879475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78" name="Rectangle 77"/>
            <p:cNvSpPr/>
            <p:nvPr/>
          </p:nvSpPr>
          <p:spPr>
            <a:xfrm>
              <a:off x="24765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192463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90842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62597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341938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60579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7" name="Straight Connector 86"/>
            <p:cNvCxnSpPr>
              <a:endCxn id="78" idx="1"/>
            </p:cNvCxnSpPr>
            <p:nvPr/>
          </p:nvCxnSpPr>
          <p:spPr>
            <a:xfrm>
              <a:off x="1905000" y="5029200"/>
              <a:ext cx="5715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78" idx="3"/>
              <a:endCxn id="80" idx="1"/>
            </p:cNvCxnSpPr>
            <p:nvPr/>
          </p:nvCxnSpPr>
          <p:spPr>
            <a:xfrm>
              <a:off x="2971800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80" idx="3"/>
              <a:endCxn id="82" idx="1"/>
            </p:cNvCxnSpPr>
            <p:nvPr/>
          </p:nvCxnSpPr>
          <p:spPr>
            <a:xfrm>
              <a:off x="3687763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82" idx="3"/>
              <a:endCxn id="84" idx="1"/>
            </p:cNvCxnSpPr>
            <p:nvPr/>
          </p:nvCxnSpPr>
          <p:spPr>
            <a:xfrm>
              <a:off x="4403725" y="5029200"/>
              <a:ext cx="2222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4" idx="3"/>
              <a:endCxn id="85" idx="1"/>
            </p:cNvCxnSpPr>
            <p:nvPr/>
          </p:nvCxnSpPr>
          <p:spPr>
            <a:xfrm>
              <a:off x="5121275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85" idx="3"/>
              <a:endCxn id="86" idx="1"/>
            </p:cNvCxnSpPr>
            <p:nvPr/>
          </p:nvCxnSpPr>
          <p:spPr>
            <a:xfrm>
              <a:off x="5837238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stCxn id="86" idx="3"/>
            </p:cNvCxnSpPr>
            <p:nvPr/>
          </p:nvCxnSpPr>
          <p:spPr>
            <a:xfrm>
              <a:off x="6553200" y="5029200"/>
              <a:ext cx="4191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37"/>
            <p:cNvSpPr txBox="1">
              <a:spLocks noChangeArrowheads="1"/>
            </p:cNvSpPr>
            <p:nvPr/>
          </p:nvSpPr>
          <p:spPr bwMode="auto">
            <a:xfrm>
              <a:off x="4022725" y="5372100"/>
              <a:ext cx="10064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b="1">
                  <a:latin typeface="Calibri" pitchFamily="34" charset="0"/>
                </a:rPr>
                <a:t>Production</a:t>
              </a:r>
            </a:p>
          </p:txBody>
        </p:sp>
      </p:grpSp>
      <p:grpSp>
        <p:nvGrpSpPr>
          <p:cNvPr id="7180" name="Group 96"/>
          <p:cNvGrpSpPr>
            <a:grpSpLocks/>
          </p:cNvGrpSpPr>
          <p:nvPr/>
        </p:nvGrpSpPr>
        <p:grpSpPr bwMode="auto">
          <a:xfrm>
            <a:off x="3695700" y="1866900"/>
            <a:ext cx="1524000" cy="1866900"/>
            <a:chOff x="3695700" y="1866900"/>
            <a:chExt cx="1524000" cy="1866901"/>
          </a:xfrm>
        </p:grpSpPr>
        <p:cxnSp>
          <p:nvCxnSpPr>
            <p:cNvPr id="98" name="Straight Arrow Connector 97"/>
            <p:cNvCxnSpPr>
              <a:stCxn id="107" idx="0"/>
            </p:cNvCxnSpPr>
            <p:nvPr/>
          </p:nvCxnSpPr>
          <p:spPr>
            <a:xfrm rot="16200000" flipH="1">
              <a:off x="3695700" y="3200401"/>
              <a:ext cx="1028701" cy="381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91" name="Group 105"/>
            <p:cNvGrpSpPr>
              <a:grpSpLocks/>
            </p:cNvGrpSpPr>
            <p:nvPr/>
          </p:nvGrpSpPr>
          <p:grpSpPr bwMode="auto">
            <a:xfrm>
              <a:off x="3743325" y="1866900"/>
              <a:ext cx="1476375" cy="1333500"/>
              <a:chOff x="3743325" y="1866900"/>
              <a:chExt cx="1476375" cy="1333500"/>
            </a:xfrm>
          </p:grpSpPr>
          <p:sp>
            <p:nvSpPr>
              <p:cNvPr id="103" name="Oval 102"/>
              <p:cNvSpPr/>
              <p:nvPr/>
            </p:nvSpPr>
            <p:spPr>
              <a:xfrm rot="10800000">
                <a:off x="3743325" y="2819401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 rot="10800000">
                <a:off x="4291013" y="2819401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 rot="10800000">
                <a:off x="4838700" y="2819401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4572000" y="2324100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 rot="10800000">
                <a:off x="4000500" y="2324100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 rot="10800000">
                <a:off x="4267200" y="1866900"/>
                <a:ext cx="381000" cy="381000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09" name="Straight Arrow Connector 108"/>
              <p:cNvCxnSpPr>
                <a:stCxn id="108" idx="7"/>
                <a:endCxn id="107" idx="4"/>
              </p:cNvCxnSpPr>
              <p:nvPr/>
            </p:nvCxnSpPr>
            <p:spPr>
              <a:xfrm rot="5400000">
                <a:off x="4191001" y="2192337"/>
                <a:ext cx="131762" cy="131763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Arrow Connector 109"/>
              <p:cNvCxnSpPr>
                <a:stCxn id="104" idx="4"/>
                <a:endCxn id="108" idx="0"/>
              </p:cNvCxnSpPr>
              <p:nvPr/>
            </p:nvCxnSpPr>
            <p:spPr>
              <a:xfrm rot="16200000" flipV="1">
                <a:off x="4183857" y="2521743"/>
                <a:ext cx="571500" cy="23813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Arrow Connector 110"/>
              <p:cNvCxnSpPr>
                <a:stCxn id="106" idx="1"/>
                <a:endCxn id="105" idx="4"/>
              </p:cNvCxnSpPr>
              <p:nvPr/>
            </p:nvCxnSpPr>
            <p:spPr>
              <a:xfrm rot="16200000" flipH="1">
                <a:off x="4878388" y="2668589"/>
                <a:ext cx="169862" cy="131762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Arrow Connector 111"/>
              <p:cNvCxnSpPr>
                <a:stCxn id="108" idx="1"/>
                <a:endCxn id="106" idx="4"/>
              </p:cNvCxnSpPr>
              <p:nvPr/>
            </p:nvCxnSpPr>
            <p:spPr>
              <a:xfrm rot="16200000" flipH="1">
                <a:off x="4611688" y="2173288"/>
                <a:ext cx="131762" cy="169862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/>
              <p:cNvCxnSpPr>
                <a:stCxn id="107" idx="0"/>
                <a:endCxn id="104" idx="5"/>
              </p:cNvCxnSpPr>
              <p:nvPr/>
            </p:nvCxnSpPr>
            <p:spPr>
              <a:xfrm rot="16200000" flipH="1">
                <a:off x="4183856" y="2712245"/>
                <a:ext cx="169863" cy="155575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Arrow Connector 113"/>
              <p:cNvCxnSpPr>
                <a:stCxn id="105" idx="6"/>
                <a:endCxn id="104" idx="2"/>
              </p:cNvCxnSpPr>
              <p:nvPr/>
            </p:nvCxnSpPr>
            <p:spPr>
              <a:xfrm rot="10800000">
                <a:off x="4672013" y="3009901"/>
                <a:ext cx="166687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Arrow Connector 114"/>
              <p:cNvCxnSpPr>
                <a:stCxn id="107" idx="7"/>
                <a:endCxn id="103" idx="4"/>
              </p:cNvCxnSpPr>
              <p:nvPr/>
            </p:nvCxnSpPr>
            <p:spPr>
              <a:xfrm rot="5400000">
                <a:off x="3910013" y="2673351"/>
                <a:ext cx="169862" cy="12223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0" name="Straight Arrow Connector 99"/>
            <p:cNvCxnSpPr>
              <a:stCxn id="105" idx="0"/>
            </p:cNvCxnSpPr>
            <p:nvPr/>
          </p:nvCxnSpPr>
          <p:spPr>
            <a:xfrm rot="5400000">
              <a:off x="4381500" y="3086101"/>
              <a:ext cx="533400" cy="7620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stCxn id="103" idx="0"/>
            </p:cNvCxnSpPr>
            <p:nvPr/>
          </p:nvCxnSpPr>
          <p:spPr>
            <a:xfrm rot="5400000">
              <a:off x="3548063" y="3348038"/>
              <a:ext cx="533400" cy="23812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>
              <a:stCxn id="104" idx="1"/>
            </p:cNvCxnSpPr>
            <p:nvPr/>
          </p:nvCxnSpPr>
          <p:spPr>
            <a:xfrm rot="16200000" flipH="1">
              <a:off x="4394994" y="3366295"/>
              <a:ext cx="588962" cy="14605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" name="Right Brace 117"/>
          <p:cNvSpPr/>
          <p:nvPr/>
        </p:nvSpPr>
        <p:spPr>
          <a:xfrm>
            <a:off x="6743700" y="3771900"/>
            <a:ext cx="495300" cy="11811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82" name="Rectangle 118"/>
          <p:cNvSpPr>
            <a:spLocks noChangeArrowheads="1"/>
          </p:cNvSpPr>
          <p:nvPr/>
        </p:nvSpPr>
        <p:spPr bwMode="auto">
          <a:xfrm>
            <a:off x="7200900" y="4157663"/>
            <a:ext cx="18462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ACTION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(do)</a:t>
            </a:r>
          </a:p>
        </p:txBody>
      </p:sp>
      <p:sp>
        <p:nvSpPr>
          <p:cNvPr id="120" name="Right Brace 119"/>
          <p:cNvSpPr/>
          <p:nvPr/>
        </p:nvSpPr>
        <p:spPr>
          <a:xfrm flipH="1">
            <a:off x="2819400" y="1638300"/>
            <a:ext cx="495300" cy="24765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84" name="Rectangle 120"/>
          <p:cNvSpPr>
            <a:spLocks noChangeArrowheads="1"/>
          </p:cNvSpPr>
          <p:nvPr/>
        </p:nvSpPr>
        <p:spPr bwMode="auto">
          <a:xfrm>
            <a:off x="247650" y="2709863"/>
            <a:ext cx="2266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INFLUENCE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(plan, check)</a:t>
            </a:r>
          </a:p>
        </p:txBody>
      </p:sp>
      <p:sp>
        <p:nvSpPr>
          <p:cNvPr id="7185" name="TextBox 39"/>
          <p:cNvSpPr txBox="1">
            <a:spLocks noChangeArrowheads="1"/>
          </p:cNvSpPr>
          <p:nvPr/>
        </p:nvSpPr>
        <p:spPr bwMode="auto">
          <a:xfrm>
            <a:off x="5335588" y="2400300"/>
            <a:ext cx="11906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Manage</a:t>
            </a:r>
          </a:p>
          <a:p>
            <a:pPr algn="ctr"/>
            <a:r>
              <a:rPr lang="en-US" sz="1400" b="1">
                <a:latin typeface="Calibri" pitchFamily="34" charset="0"/>
              </a:rPr>
              <a:t>(Plan, Check) </a:t>
            </a:r>
          </a:p>
          <a:p>
            <a:pPr algn="ctr"/>
            <a:endParaRPr lang="en-US" sz="1400" b="1">
              <a:latin typeface="Calibri" pitchFamily="34" charset="0"/>
            </a:endParaRPr>
          </a:p>
        </p:txBody>
      </p:sp>
      <p:sp>
        <p:nvSpPr>
          <p:cNvPr id="7186" name="TextBox 38"/>
          <p:cNvSpPr txBox="1">
            <a:spLocks noChangeArrowheads="1"/>
          </p:cNvSpPr>
          <p:nvPr/>
        </p:nvSpPr>
        <p:spPr bwMode="auto">
          <a:xfrm>
            <a:off x="285750" y="3771900"/>
            <a:ext cx="2914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Design/Construct/Operate/Maintain</a:t>
            </a:r>
          </a:p>
          <a:p>
            <a:pPr algn="ctr"/>
            <a:r>
              <a:rPr lang="en-US" sz="1400" b="1">
                <a:latin typeface="Calibri" pitchFamily="34" charset="0"/>
              </a:rPr>
              <a:t>(Do, Act)</a:t>
            </a:r>
          </a:p>
        </p:txBody>
      </p:sp>
      <p:sp>
        <p:nvSpPr>
          <p:cNvPr id="71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Business</a:t>
            </a:r>
            <a:br>
              <a:rPr lang="en-US" smtClean="0"/>
            </a:br>
            <a:r>
              <a:rPr lang="en-US" sz="2800" smtClean="0"/>
              <a:t>(</a:t>
            </a:r>
            <a:r>
              <a:rPr lang="en-US" sz="2800" u="sng" smtClean="0"/>
              <a:t>P</a:t>
            </a:r>
            <a:r>
              <a:rPr lang="en-US" sz="2800" smtClean="0"/>
              <a:t>lan, </a:t>
            </a:r>
            <a:r>
              <a:rPr lang="en-US" sz="2800" u="sng" smtClean="0"/>
              <a:t>D</a:t>
            </a:r>
            <a:r>
              <a:rPr lang="en-US" sz="2800" smtClean="0"/>
              <a:t>o, </a:t>
            </a:r>
            <a:r>
              <a:rPr lang="en-US" sz="2800" u="sng" smtClean="0"/>
              <a:t>C</a:t>
            </a:r>
            <a:r>
              <a:rPr lang="en-US" sz="2800" smtClean="0"/>
              <a:t>heck, </a:t>
            </a:r>
            <a:r>
              <a:rPr lang="en-US" sz="2800" u="sng" smtClean="0"/>
              <a:t>A</a:t>
            </a:r>
            <a:r>
              <a:rPr lang="en-US" sz="2800" smtClean="0"/>
              <a:t>ct)</a:t>
            </a:r>
            <a:endParaRPr lang="en-US" smtClean="0"/>
          </a:p>
        </p:txBody>
      </p:sp>
      <p:sp>
        <p:nvSpPr>
          <p:cNvPr id="52" name="TextBox 51"/>
          <p:cNvSpPr txBox="1"/>
          <p:nvPr/>
        </p:nvSpPr>
        <p:spPr>
          <a:xfrm>
            <a:off x="0" y="6581775"/>
            <a:ext cx="20351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© 2007 Failsafe Network, Inc.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660900" y="6581775"/>
            <a:ext cx="44831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Permission to use is granted when using  in LCA stakeholder meetings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something goes wrong….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84200" y="1676400"/>
            <a:ext cx="3819525" cy="1600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/>
              <a:t>Physical Causes</a:t>
            </a:r>
          </a:p>
          <a:p>
            <a:pPr marL="231775" indent="-231775">
              <a:defRPr/>
            </a:pPr>
            <a:r>
              <a:rPr lang="en-US" sz="1400" dirty="0"/>
              <a:t>What were the </a:t>
            </a:r>
            <a:r>
              <a:rPr lang="en-US" sz="1400" u="sng" dirty="0"/>
              <a:t>physics</a:t>
            </a:r>
            <a:r>
              <a:rPr lang="en-US" sz="1400" dirty="0"/>
              <a:t> of the incident, or</a:t>
            </a:r>
          </a:p>
          <a:p>
            <a:pPr marL="231775" indent="-231775">
              <a:defRPr/>
            </a:pPr>
            <a:r>
              <a:rPr lang="en-US" sz="1400" u="sng" dirty="0"/>
              <a:t>How</a:t>
            </a:r>
            <a:r>
              <a:rPr lang="en-US" sz="1400" dirty="0"/>
              <a:t> did the incident occur?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Short paragraph, with complete sentences.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Past tense.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Specific</a:t>
            </a:r>
          </a:p>
          <a:p>
            <a:pPr marL="231775" indent="-231775">
              <a:defRPr/>
            </a:pPr>
            <a:endParaRPr lang="en-US" sz="1400" dirty="0"/>
          </a:p>
        </p:txBody>
      </p:sp>
      <p:grpSp>
        <p:nvGrpSpPr>
          <p:cNvPr id="2" name="Group 63"/>
          <p:cNvGrpSpPr/>
          <p:nvPr/>
        </p:nvGrpSpPr>
        <p:grpSpPr>
          <a:xfrm>
            <a:off x="1905000" y="4800600"/>
            <a:ext cx="5067300" cy="879475"/>
            <a:chOff x="1905000" y="4800600"/>
            <a:chExt cx="5067300" cy="879475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66" name="Rectangle 65"/>
            <p:cNvSpPr/>
            <p:nvPr/>
          </p:nvSpPr>
          <p:spPr>
            <a:xfrm>
              <a:off x="24765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192463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90842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62597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341938" y="4800600"/>
              <a:ext cx="495300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0579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78" name="Straight Connector 77"/>
            <p:cNvCxnSpPr>
              <a:endCxn id="66" idx="1"/>
            </p:cNvCxnSpPr>
            <p:nvPr/>
          </p:nvCxnSpPr>
          <p:spPr>
            <a:xfrm>
              <a:off x="1905000" y="5029200"/>
              <a:ext cx="5715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66" idx="3"/>
              <a:endCxn id="69" idx="1"/>
            </p:cNvCxnSpPr>
            <p:nvPr/>
          </p:nvCxnSpPr>
          <p:spPr>
            <a:xfrm>
              <a:off x="2971800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69" idx="3"/>
              <a:endCxn id="71" idx="1"/>
            </p:cNvCxnSpPr>
            <p:nvPr/>
          </p:nvCxnSpPr>
          <p:spPr>
            <a:xfrm>
              <a:off x="3687763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1" idx="3"/>
              <a:endCxn id="73" idx="1"/>
            </p:cNvCxnSpPr>
            <p:nvPr/>
          </p:nvCxnSpPr>
          <p:spPr>
            <a:xfrm>
              <a:off x="4403725" y="5029200"/>
              <a:ext cx="2222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73" idx="3"/>
              <a:endCxn id="75" idx="1"/>
            </p:cNvCxnSpPr>
            <p:nvPr/>
          </p:nvCxnSpPr>
          <p:spPr>
            <a:xfrm>
              <a:off x="5121275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75" idx="3"/>
              <a:endCxn id="76" idx="1"/>
            </p:cNvCxnSpPr>
            <p:nvPr/>
          </p:nvCxnSpPr>
          <p:spPr>
            <a:xfrm>
              <a:off x="5837238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stCxn id="76" idx="3"/>
            </p:cNvCxnSpPr>
            <p:nvPr/>
          </p:nvCxnSpPr>
          <p:spPr>
            <a:xfrm>
              <a:off x="6553200" y="5029200"/>
              <a:ext cx="4191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37"/>
            <p:cNvSpPr txBox="1">
              <a:spLocks noChangeArrowheads="1"/>
            </p:cNvSpPr>
            <p:nvPr/>
          </p:nvSpPr>
          <p:spPr bwMode="auto">
            <a:xfrm>
              <a:off x="4022725" y="5372100"/>
              <a:ext cx="10064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b="1">
                  <a:latin typeface="Calibri" pitchFamily="34" charset="0"/>
                </a:rPr>
                <a:t>Production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0" y="6581775"/>
            <a:ext cx="20351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© 2007 Failsafe Network, Inc.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60900" y="6581775"/>
            <a:ext cx="44831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Permission to use is granted when using  in LCA stakeholder meetings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something goes wrong….</a:t>
            </a:r>
          </a:p>
        </p:txBody>
      </p:sp>
      <p:sp>
        <p:nvSpPr>
          <p:cNvPr id="4" name="Oval 3"/>
          <p:cNvSpPr/>
          <p:nvPr/>
        </p:nvSpPr>
        <p:spPr>
          <a:xfrm rot="10800000">
            <a:off x="51054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 rot="10800000">
            <a:off x="45720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 rot="10800000">
            <a:off x="40386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 rot="10800000">
            <a:off x="3505200" y="3733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77"/>
          <p:cNvGrpSpPr/>
          <p:nvPr/>
        </p:nvGrpSpPr>
        <p:grpSpPr>
          <a:xfrm>
            <a:off x="1905000" y="4800600"/>
            <a:ext cx="5067300" cy="879475"/>
            <a:chOff x="1905000" y="4800600"/>
            <a:chExt cx="5067300" cy="879475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80" name="Rectangle 79"/>
            <p:cNvSpPr/>
            <p:nvPr/>
          </p:nvSpPr>
          <p:spPr>
            <a:xfrm>
              <a:off x="24765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192463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90842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62597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5341938" y="4800600"/>
              <a:ext cx="495300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0579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8" name="Straight Connector 87"/>
            <p:cNvCxnSpPr>
              <a:endCxn id="80" idx="1"/>
            </p:cNvCxnSpPr>
            <p:nvPr/>
          </p:nvCxnSpPr>
          <p:spPr>
            <a:xfrm>
              <a:off x="1905000" y="5029200"/>
              <a:ext cx="5715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80" idx="3"/>
              <a:endCxn id="82" idx="1"/>
            </p:cNvCxnSpPr>
            <p:nvPr/>
          </p:nvCxnSpPr>
          <p:spPr>
            <a:xfrm>
              <a:off x="2971800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82" idx="3"/>
              <a:endCxn id="84" idx="1"/>
            </p:cNvCxnSpPr>
            <p:nvPr/>
          </p:nvCxnSpPr>
          <p:spPr>
            <a:xfrm>
              <a:off x="3687763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4" idx="3"/>
              <a:endCxn id="85" idx="1"/>
            </p:cNvCxnSpPr>
            <p:nvPr/>
          </p:nvCxnSpPr>
          <p:spPr>
            <a:xfrm>
              <a:off x="4403725" y="5029200"/>
              <a:ext cx="2222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85" idx="3"/>
              <a:endCxn id="86" idx="1"/>
            </p:cNvCxnSpPr>
            <p:nvPr/>
          </p:nvCxnSpPr>
          <p:spPr>
            <a:xfrm>
              <a:off x="5121275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6" idx="3"/>
              <a:endCxn id="87" idx="1"/>
            </p:cNvCxnSpPr>
            <p:nvPr/>
          </p:nvCxnSpPr>
          <p:spPr>
            <a:xfrm>
              <a:off x="5837238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stCxn id="87" idx="3"/>
            </p:cNvCxnSpPr>
            <p:nvPr/>
          </p:nvCxnSpPr>
          <p:spPr>
            <a:xfrm>
              <a:off x="6553200" y="5029200"/>
              <a:ext cx="4191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37"/>
            <p:cNvSpPr txBox="1">
              <a:spLocks noChangeArrowheads="1"/>
            </p:cNvSpPr>
            <p:nvPr/>
          </p:nvSpPr>
          <p:spPr bwMode="auto">
            <a:xfrm>
              <a:off x="4022725" y="5372100"/>
              <a:ext cx="10064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b="1">
                  <a:latin typeface="Calibri" pitchFamily="34" charset="0"/>
                </a:rPr>
                <a:t>Production</a:t>
              </a:r>
            </a:p>
          </p:txBody>
        </p:sp>
      </p:grpSp>
      <p:cxnSp>
        <p:nvCxnSpPr>
          <p:cNvPr id="97" name="Straight Arrow Connector 96"/>
          <p:cNvCxnSpPr/>
          <p:nvPr/>
        </p:nvCxnSpPr>
        <p:spPr>
          <a:xfrm rot="5400000">
            <a:off x="2771776" y="4011612"/>
            <a:ext cx="741362" cy="8366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rot="16200000" flipH="1">
            <a:off x="4697413" y="3192463"/>
            <a:ext cx="741362" cy="24749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rot="16200000" flipH="1">
            <a:off x="4475163" y="4402137"/>
            <a:ext cx="685800" cy="1111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rot="16200000" flipH="1">
            <a:off x="5099844" y="4310856"/>
            <a:ext cx="685800" cy="2936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rot="5400000">
            <a:off x="3849688" y="4421187"/>
            <a:ext cx="685800" cy="730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" name="Right Brace 101"/>
          <p:cNvSpPr/>
          <p:nvPr/>
        </p:nvSpPr>
        <p:spPr>
          <a:xfrm>
            <a:off x="6743700" y="3771900"/>
            <a:ext cx="495300" cy="11811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" name="Rectangle 102"/>
          <p:cNvSpPr>
            <a:spLocks noChangeArrowheads="1"/>
          </p:cNvSpPr>
          <p:nvPr/>
        </p:nvSpPr>
        <p:spPr bwMode="auto">
          <a:xfrm>
            <a:off x="7200900" y="4157663"/>
            <a:ext cx="18462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u="sng">
                <a:solidFill>
                  <a:srgbClr val="000000"/>
                </a:solidFill>
              </a:rPr>
              <a:t>ACTION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6057900" y="1676400"/>
            <a:ext cx="278130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/>
              <a:t>Human Causes: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Who did what wrong?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u="sng" dirty="0"/>
              <a:t>Acts</a:t>
            </a:r>
            <a:r>
              <a:rPr lang="en-US" sz="1400" dirty="0"/>
              <a:t> of commission or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u="sng" dirty="0"/>
              <a:t>acts</a:t>
            </a:r>
            <a:r>
              <a:rPr lang="en-US" sz="1400" dirty="0"/>
              <a:t> of omission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u="sng" dirty="0"/>
              <a:t>to the equipment or process.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Bullet-style – one bullet for each Human Cause.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Past tense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Specific</a:t>
            </a:r>
          </a:p>
        </p:txBody>
      </p:sp>
      <p:sp>
        <p:nvSpPr>
          <p:cNvPr id="9232" name="TextBox 38"/>
          <p:cNvSpPr txBox="1">
            <a:spLocks noChangeArrowheads="1"/>
          </p:cNvSpPr>
          <p:nvPr/>
        </p:nvSpPr>
        <p:spPr bwMode="auto">
          <a:xfrm>
            <a:off x="285750" y="3771900"/>
            <a:ext cx="2914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Design/Construct/Operate/Maintain</a:t>
            </a:r>
          </a:p>
          <a:p>
            <a:pPr algn="ctr"/>
            <a:r>
              <a:rPr lang="en-US" sz="1400" b="1">
                <a:latin typeface="Calibri" pitchFamily="34" charset="0"/>
              </a:rPr>
              <a:t>(Do, Act)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0" y="6581775"/>
            <a:ext cx="20351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© 2007 Failsafe Network, Inc.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60900" y="6581775"/>
            <a:ext cx="44831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Permission to use is granted when using  in LCA stakeholder meetings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3" grpId="0"/>
      <p:bldP spid="10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something goes wrong….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14300" y="1562100"/>
            <a:ext cx="2819400" cy="2246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/>
              <a:t>Organizational Latent Causes: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What is it about the way </a:t>
            </a:r>
            <a:r>
              <a:rPr lang="en-US" sz="1400" u="sng" dirty="0"/>
              <a:t>we</a:t>
            </a:r>
            <a:r>
              <a:rPr lang="en-US" sz="1400" dirty="0"/>
              <a:t> are that influenced the human causes?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Answered as a group.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Bullet-style.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Present tense.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Generic</a:t>
            </a:r>
          </a:p>
          <a:p>
            <a:pPr marL="231775" indent="-231775">
              <a:buFont typeface="Arial" pitchFamily="34" charset="0"/>
              <a:buChar char="•"/>
              <a:defRPr/>
            </a:pPr>
            <a:r>
              <a:rPr lang="en-US" sz="1400" dirty="0"/>
              <a:t>Prefaced with the word “We…..”</a:t>
            </a:r>
          </a:p>
        </p:txBody>
      </p:sp>
      <p:grpSp>
        <p:nvGrpSpPr>
          <p:cNvPr id="2" name="Group 81"/>
          <p:cNvGrpSpPr/>
          <p:nvPr/>
        </p:nvGrpSpPr>
        <p:grpSpPr>
          <a:xfrm>
            <a:off x="1905000" y="4800600"/>
            <a:ext cx="5067300" cy="879475"/>
            <a:chOff x="1905000" y="4800600"/>
            <a:chExt cx="5067300" cy="879475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84" name="Rectangle 83"/>
            <p:cNvSpPr/>
            <p:nvPr/>
          </p:nvSpPr>
          <p:spPr>
            <a:xfrm>
              <a:off x="24765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192463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90842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625975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341938" y="4800600"/>
              <a:ext cx="495300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057900" y="4800600"/>
              <a:ext cx="495300" cy="4572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90" name="Straight Connector 89"/>
            <p:cNvCxnSpPr>
              <a:endCxn id="84" idx="1"/>
            </p:cNvCxnSpPr>
            <p:nvPr/>
          </p:nvCxnSpPr>
          <p:spPr>
            <a:xfrm>
              <a:off x="1905000" y="5029200"/>
              <a:ext cx="5715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4" idx="3"/>
              <a:endCxn id="85" idx="1"/>
            </p:cNvCxnSpPr>
            <p:nvPr/>
          </p:nvCxnSpPr>
          <p:spPr>
            <a:xfrm>
              <a:off x="2971800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85" idx="3"/>
              <a:endCxn id="86" idx="1"/>
            </p:cNvCxnSpPr>
            <p:nvPr/>
          </p:nvCxnSpPr>
          <p:spPr>
            <a:xfrm>
              <a:off x="3687763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6" idx="3"/>
              <a:endCxn id="87" idx="1"/>
            </p:cNvCxnSpPr>
            <p:nvPr/>
          </p:nvCxnSpPr>
          <p:spPr>
            <a:xfrm>
              <a:off x="4403725" y="5029200"/>
              <a:ext cx="22225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87" idx="3"/>
              <a:endCxn id="88" idx="1"/>
            </p:cNvCxnSpPr>
            <p:nvPr/>
          </p:nvCxnSpPr>
          <p:spPr>
            <a:xfrm>
              <a:off x="5121275" y="5029200"/>
              <a:ext cx="220663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88" idx="3"/>
              <a:endCxn id="89" idx="1"/>
            </p:cNvCxnSpPr>
            <p:nvPr/>
          </p:nvCxnSpPr>
          <p:spPr>
            <a:xfrm>
              <a:off x="5837238" y="5029200"/>
              <a:ext cx="22066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89" idx="3"/>
            </p:cNvCxnSpPr>
            <p:nvPr/>
          </p:nvCxnSpPr>
          <p:spPr>
            <a:xfrm>
              <a:off x="6553200" y="5029200"/>
              <a:ext cx="4191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37"/>
            <p:cNvSpPr txBox="1">
              <a:spLocks noChangeArrowheads="1"/>
            </p:cNvSpPr>
            <p:nvPr/>
          </p:nvSpPr>
          <p:spPr bwMode="auto">
            <a:xfrm>
              <a:off x="4022725" y="5372100"/>
              <a:ext cx="10064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b="1">
                  <a:latin typeface="Calibri" pitchFamily="34" charset="0"/>
                </a:rPr>
                <a:t>Production</a:t>
              </a:r>
            </a:p>
          </p:txBody>
        </p:sp>
      </p:grpSp>
      <p:grpSp>
        <p:nvGrpSpPr>
          <p:cNvPr id="10245" name="Group 123"/>
          <p:cNvGrpSpPr>
            <a:grpSpLocks/>
          </p:cNvGrpSpPr>
          <p:nvPr/>
        </p:nvGrpSpPr>
        <p:grpSpPr bwMode="auto">
          <a:xfrm>
            <a:off x="3505200" y="1866900"/>
            <a:ext cx="1981200" cy="2247900"/>
            <a:chOff x="3505200" y="1866900"/>
            <a:chExt cx="1981200" cy="2247900"/>
          </a:xfrm>
        </p:grpSpPr>
        <p:grpSp>
          <p:nvGrpSpPr>
            <p:cNvPr id="10251" name="Group 96"/>
            <p:cNvGrpSpPr>
              <a:grpSpLocks/>
            </p:cNvGrpSpPr>
            <p:nvPr/>
          </p:nvGrpSpPr>
          <p:grpSpPr bwMode="auto">
            <a:xfrm>
              <a:off x="3695700" y="1866900"/>
              <a:ext cx="1524000" cy="1866901"/>
              <a:chOff x="3695700" y="1866900"/>
              <a:chExt cx="1524000" cy="1866901"/>
            </a:xfrm>
          </p:grpSpPr>
          <p:cxnSp>
            <p:nvCxnSpPr>
              <p:cNvPr id="99" name="Straight Arrow Connector 98"/>
              <p:cNvCxnSpPr>
                <a:stCxn id="108" idx="0"/>
              </p:cNvCxnSpPr>
              <p:nvPr/>
            </p:nvCxnSpPr>
            <p:spPr>
              <a:xfrm rot="16200000" flipH="1">
                <a:off x="3695700" y="3200400"/>
                <a:ext cx="1028700" cy="3810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257" name="Group 105"/>
              <p:cNvGrpSpPr>
                <a:grpSpLocks/>
              </p:cNvGrpSpPr>
              <p:nvPr/>
            </p:nvGrpSpPr>
            <p:grpSpPr bwMode="auto">
              <a:xfrm>
                <a:off x="3743325" y="1866900"/>
                <a:ext cx="1476375" cy="1333500"/>
                <a:chOff x="3743325" y="1866900"/>
                <a:chExt cx="1476375" cy="1333500"/>
              </a:xfrm>
            </p:grpSpPr>
            <p:sp>
              <p:nvSpPr>
                <p:cNvPr id="104" name="Oval 103"/>
                <p:cNvSpPr/>
                <p:nvPr/>
              </p:nvSpPr>
              <p:spPr>
                <a:xfrm rot="10800000">
                  <a:off x="3743325" y="2819400"/>
                  <a:ext cx="381000" cy="381000"/>
                </a:xfrm>
                <a:prstGeom prst="ellipse">
                  <a:avLst/>
                </a:prstGeom>
                <a:solidFill>
                  <a:srgbClr val="C0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5" name="Oval 104"/>
                <p:cNvSpPr/>
                <p:nvPr/>
              </p:nvSpPr>
              <p:spPr>
                <a:xfrm rot="10800000">
                  <a:off x="4291013" y="2819400"/>
                  <a:ext cx="381000" cy="381000"/>
                </a:xfrm>
                <a:prstGeom prst="ellipse">
                  <a:avLst/>
                </a:prstGeom>
                <a:solidFill>
                  <a:srgbClr val="C0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6" name="Oval 105"/>
                <p:cNvSpPr/>
                <p:nvPr/>
              </p:nvSpPr>
              <p:spPr>
                <a:xfrm rot="10800000">
                  <a:off x="4838700" y="2819400"/>
                  <a:ext cx="381000" cy="381000"/>
                </a:xfrm>
                <a:prstGeom prst="ellipse">
                  <a:avLst/>
                </a:prstGeom>
                <a:solidFill>
                  <a:srgbClr val="C0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7" name="Oval 106"/>
                <p:cNvSpPr/>
                <p:nvPr/>
              </p:nvSpPr>
              <p:spPr>
                <a:xfrm rot="10800000">
                  <a:off x="4572000" y="2324100"/>
                  <a:ext cx="381000" cy="381000"/>
                </a:xfrm>
                <a:prstGeom prst="ellipse">
                  <a:avLst/>
                </a:prstGeom>
                <a:solidFill>
                  <a:srgbClr val="C0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Oval 107"/>
                <p:cNvSpPr/>
                <p:nvPr/>
              </p:nvSpPr>
              <p:spPr>
                <a:xfrm rot="10800000">
                  <a:off x="4000500" y="2324100"/>
                  <a:ext cx="381000" cy="381000"/>
                </a:xfrm>
                <a:prstGeom prst="ellipse">
                  <a:avLst/>
                </a:prstGeom>
                <a:solidFill>
                  <a:srgbClr val="C0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Oval 108"/>
                <p:cNvSpPr/>
                <p:nvPr/>
              </p:nvSpPr>
              <p:spPr>
                <a:xfrm rot="10800000">
                  <a:off x="4267200" y="1866900"/>
                  <a:ext cx="381000" cy="381000"/>
                </a:xfrm>
                <a:prstGeom prst="ellipse">
                  <a:avLst/>
                </a:prstGeom>
                <a:solidFill>
                  <a:srgbClr val="C0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cxnSp>
              <p:nvCxnSpPr>
                <p:cNvPr id="110" name="Straight Arrow Connector 109"/>
                <p:cNvCxnSpPr>
                  <a:stCxn id="109" idx="7"/>
                  <a:endCxn id="108" idx="4"/>
                </p:cNvCxnSpPr>
                <p:nvPr/>
              </p:nvCxnSpPr>
              <p:spPr>
                <a:xfrm rot="5400000">
                  <a:off x="4191001" y="2192337"/>
                  <a:ext cx="131762" cy="131763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Arrow Connector 110"/>
                <p:cNvCxnSpPr>
                  <a:stCxn id="105" idx="4"/>
                  <a:endCxn id="109" idx="0"/>
                </p:cNvCxnSpPr>
                <p:nvPr/>
              </p:nvCxnSpPr>
              <p:spPr>
                <a:xfrm rot="16200000" flipV="1">
                  <a:off x="4183857" y="2521743"/>
                  <a:ext cx="571500" cy="23813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Arrow Connector 111"/>
                <p:cNvCxnSpPr>
                  <a:stCxn id="107" idx="1"/>
                  <a:endCxn id="106" idx="4"/>
                </p:cNvCxnSpPr>
                <p:nvPr/>
              </p:nvCxnSpPr>
              <p:spPr>
                <a:xfrm rot="16200000" flipH="1">
                  <a:off x="4878388" y="2668588"/>
                  <a:ext cx="169862" cy="131762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Arrow Connector 112"/>
                <p:cNvCxnSpPr>
                  <a:stCxn id="109" idx="1"/>
                  <a:endCxn id="107" idx="4"/>
                </p:cNvCxnSpPr>
                <p:nvPr/>
              </p:nvCxnSpPr>
              <p:spPr>
                <a:xfrm rot="16200000" flipH="1">
                  <a:off x="4611688" y="2173288"/>
                  <a:ext cx="131762" cy="169862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Arrow Connector 113"/>
                <p:cNvCxnSpPr>
                  <a:stCxn id="108" idx="0"/>
                  <a:endCxn id="105" idx="5"/>
                </p:cNvCxnSpPr>
                <p:nvPr/>
              </p:nvCxnSpPr>
              <p:spPr>
                <a:xfrm rot="16200000" flipH="1">
                  <a:off x="4183856" y="2712244"/>
                  <a:ext cx="169863" cy="155575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Arrow Connector 114"/>
                <p:cNvCxnSpPr>
                  <a:stCxn id="106" idx="6"/>
                  <a:endCxn id="105" idx="2"/>
                </p:cNvCxnSpPr>
                <p:nvPr/>
              </p:nvCxnSpPr>
              <p:spPr>
                <a:xfrm rot="10800000">
                  <a:off x="4672013" y="3009900"/>
                  <a:ext cx="166687" cy="1588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Arrow Connector 115"/>
                <p:cNvCxnSpPr>
                  <a:stCxn id="108" idx="7"/>
                  <a:endCxn id="104" idx="4"/>
                </p:cNvCxnSpPr>
                <p:nvPr/>
              </p:nvCxnSpPr>
              <p:spPr>
                <a:xfrm rot="5400000">
                  <a:off x="3910013" y="2673350"/>
                  <a:ext cx="169862" cy="122238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1" name="Straight Arrow Connector 100"/>
              <p:cNvCxnSpPr>
                <a:stCxn id="106" idx="0"/>
              </p:cNvCxnSpPr>
              <p:nvPr/>
            </p:nvCxnSpPr>
            <p:spPr>
              <a:xfrm rot="5400000">
                <a:off x="4381500" y="3086100"/>
                <a:ext cx="533400" cy="76200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>
                <a:stCxn id="104" idx="0"/>
              </p:cNvCxnSpPr>
              <p:nvPr/>
            </p:nvCxnSpPr>
            <p:spPr>
              <a:xfrm rot="5400000">
                <a:off x="3548063" y="3348037"/>
                <a:ext cx="533400" cy="238125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Arrow Connector 102"/>
              <p:cNvCxnSpPr>
                <a:stCxn id="105" idx="1"/>
              </p:cNvCxnSpPr>
              <p:nvPr/>
            </p:nvCxnSpPr>
            <p:spPr>
              <a:xfrm rot="16200000" flipH="1">
                <a:off x="4394994" y="3366294"/>
                <a:ext cx="588962" cy="14605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7" name="Oval 116"/>
            <p:cNvSpPr/>
            <p:nvPr/>
          </p:nvSpPr>
          <p:spPr>
            <a:xfrm rot="10800000">
              <a:off x="5105400" y="3733800"/>
              <a:ext cx="381000" cy="381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 rot="10800000">
              <a:off x="4572000" y="3733800"/>
              <a:ext cx="381000" cy="381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 rot="10800000">
              <a:off x="4038600" y="3733800"/>
              <a:ext cx="381000" cy="381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 rot="10800000">
              <a:off x="3505200" y="3733800"/>
              <a:ext cx="381000" cy="381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2" name="Right Brace 121"/>
          <p:cNvSpPr/>
          <p:nvPr/>
        </p:nvSpPr>
        <p:spPr>
          <a:xfrm flipH="1">
            <a:off x="2933700" y="1638300"/>
            <a:ext cx="495300" cy="24765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47" name="TextBox 39"/>
          <p:cNvSpPr txBox="1">
            <a:spLocks noChangeArrowheads="1"/>
          </p:cNvSpPr>
          <p:nvPr/>
        </p:nvSpPr>
        <p:spPr bwMode="auto">
          <a:xfrm>
            <a:off x="5335588" y="2400300"/>
            <a:ext cx="11906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Manage</a:t>
            </a:r>
          </a:p>
          <a:p>
            <a:pPr algn="ctr"/>
            <a:r>
              <a:rPr lang="en-US" sz="1400" b="1">
                <a:latin typeface="Calibri" pitchFamily="34" charset="0"/>
              </a:rPr>
              <a:t>(Plan, Check) </a:t>
            </a:r>
          </a:p>
          <a:p>
            <a:pPr algn="ctr"/>
            <a:endParaRPr lang="en-US" sz="1400" b="1">
              <a:latin typeface="Calibri" pitchFamily="34" charset="0"/>
            </a:endParaRPr>
          </a:p>
        </p:txBody>
      </p:sp>
      <p:sp>
        <p:nvSpPr>
          <p:cNvPr id="10248" name="TextBox 38"/>
          <p:cNvSpPr txBox="1">
            <a:spLocks noChangeArrowheads="1"/>
          </p:cNvSpPr>
          <p:nvPr/>
        </p:nvSpPr>
        <p:spPr bwMode="auto">
          <a:xfrm>
            <a:off x="285750" y="3771900"/>
            <a:ext cx="2914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Design/Construct/Operate/Maintain</a:t>
            </a:r>
          </a:p>
          <a:p>
            <a:pPr algn="ctr"/>
            <a:r>
              <a:rPr lang="en-US" sz="1400" b="1">
                <a:latin typeface="Calibri" pitchFamily="34" charset="0"/>
              </a:rPr>
              <a:t>(Do, Act)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0" y="6581775"/>
            <a:ext cx="20351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© 2007 Failsafe Network, Inc.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660900" y="6581775"/>
            <a:ext cx="44831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Permission to use is granted when using  in LCA stakeholder meetings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1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4654</TotalTime>
  <Words>646</Words>
  <Application>Microsoft Office PowerPoint</Application>
  <PresentationFormat>On-screen Show (4:3)</PresentationFormat>
  <Paragraphs>139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Typical Business (Plan, Do, Check, Act)</vt:lpstr>
      <vt:lpstr>Typical Business (Plan, Do, Check, Act)</vt:lpstr>
      <vt:lpstr>Typical Business (Plan, Do, Check, Act)</vt:lpstr>
      <vt:lpstr>Typical Business (Plan, Do, Check, Act)</vt:lpstr>
      <vt:lpstr>Typical Business (Plan, Do, Check, Act)</vt:lpstr>
      <vt:lpstr>Typical Business (Plan, Do, Check, Act)</vt:lpstr>
      <vt:lpstr>When something goes wrong….</vt:lpstr>
      <vt:lpstr>When something goes wrong….</vt:lpstr>
      <vt:lpstr>When something goes wrong….</vt:lpstr>
      <vt:lpstr>When something goes wrong….</vt:lpstr>
      <vt:lpstr>When something goes wrong….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</dc:creator>
  <cp:lastModifiedBy>Bob</cp:lastModifiedBy>
  <cp:revision>12</cp:revision>
  <dcterms:created xsi:type="dcterms:W3CDTF">2007-08-26T16:30:37Z</dcterms:created>
  <dcterms:modified xsi:type="dcterms:W3CDTF">2015-03-08T13:47:51Z</dcterms:modified>
</cp:coreProperties>
</file>